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256" r:id="rId5"/>
    <p:sldId id="261" r:id="rId6"/>
    <p:sldId id="263" r:id="rId7"/>
    <p:sldId id="262"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4" r:id="rId29"/>
    <p:sldId id="288" r:id="rId30"/>
    <p:sldId id="287" r:id="rId31"/>
    <p:sldId id="286" r:id="rId32"/>
    <p:sldId id="289" r:id="rId33"/>
    <p:sldId id="290" r:id="rId34"/>
    <p:sldId id="291" r:id="rId35"/>
    <p:sldId id="292" r:id="rId36"/>
    <p:sldId id="294" r:id="rId37"/>
    <p:sldId id="295" r:id="rId38"/>
    <p:sldId id="293" r:id="rId39"/>
    <p:sldId id="296" r:id="rId40"/>
    <p:sldId id="297" r:id="rId41"/>
    <p:sldId id="298" r:id="rId42"/>
    <p:sldId id="299" r:id="rId43"/>
    <p:sldId id="300" r:id="rId44"/>
    <p:sldId id="301" r:id="rId45"/>
    <p:sldId id="302" r:id="rId46"/>
    <p:sldId id="303" r:id="rId47"/>
    <p:sldId id="304" r:id="rId48"/>
    <p:sldId id="305" r:id="rId49"/>
    <p:sldId id="30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484"/>
    <a:srgbClr val="FCA2A2"/>
    <a:srgbClr val="95D1FC"/>
    <a:srgbClr val="FCA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57690-AEC9-0DBB-8A05-8E9AEF8117C7}" v="219" dt="2021-08-24T08:02:12.976"/>
    <p1510:client id="{2305D645-9B5F-FF43-0143-BE043F587200}" v="501" dt="2021-08-06T06:09:40.698"/>
    <p1510:client id="{33AFDCB7-4934-D5A7-A6C7-D47A0E4BAE47}" v="761" dt="2021-08-09T20:34:05.619"/>
    <p1510:client id="{4BA710ED-748B-4AF9-A004-C83C17B2A9FA}" v="752" dt="2021-10-18T23:00:57.245"/>
    <p1510:client id="{5F4CED60-16BE-4802-0552-14147B3E5340}" v="3132" dt="2021-09-07T21:05:30.024"/>
    <p1510:client id="{79B6872B-5D75-87BE-A736-92FD0B9D0863}" v="324" dt="2021-10-17T20:45:45.480"/>
    <p1510:client id="{85A2198E-F02D-B4AF-39EC-2B83924041AC}" v="2896" dt="2021-08-10T20:42:20.005"/>
    <p1510:client id="{87555000-EA32-4D47-AA01-9FEC2A309715}" v="6" dt="2021-09-08T22:34:48.605"/>
    <p1510:client id="{91763BA0-9436-C03A-417A-23290030F7B2}" v="1771" dt="2021-09-06T16:48:21.985"/>
    <p1510:client id="{9316255D-FE03-5C02-27B6-1E3A4438F731}" v="3425" dt="2021-08-13T05:51:49.811"/>
    <p1510:client id="{AE6164D9-AF48-45D4-BDAA-C4BA8864EE1B}" v="387" dt="2021-09-24T04:41:37.006"/>
    <p1510:client id="{B7EE700E-A1F5-4BE4-3353-26378A668CE5}" v="2891" dt="2020-08-31T19:00:27.223"/>
    <p1510:client id="{D3078D97-7373-E2AF-B240-4B9FE6CF5D4D}" v="3897" dt="2021-08-07T18:44:20.906"/>
    <p1510:client id="{D74C66C1-0D9F-9B37-D780-FC8FFBE34F50}" v="3374" dt="2021-08-18T17:43:51.990"/>
    <p1510:client id="{DECF16D3-5B8F-49F2-A2EB-A3165E029388}" v="11" dt="2021-09-05T07:44:09.294"/>
    <p1510:client id="{E289CB0E-DA1E-DADA-71A0-8BDF6FB814E7}" v="38" dt="2021-08-11T03:05:09.310"/>
    <p1510:client id="{E685D5FF-81CC-C06E-02C2-F8CAEC1F0B89}" v="87" dt="2021-09-08T16:55:15.339"/>
    <p1510:client id="{E6DC119D-BD58-4DDC-2F1F-F932B4DA5970}" v="2635" dt="2021-09-08T22:28:48.440"/>
    <p1510:client id="{FCB52A60-701E-1849-FF49-F28FFD8CEAF3}" v="552" dt="2021-10-18T14:26:22.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pPr/>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pPr/>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front-runner upon spotting the profitable transaction Buy(1000) sends his own transaction with higher gas price to bribe the miners to prioritize his transaction over initial transaction. </a:t>
            </a:r>
          </a:p>
          <a:p>
            <a:endParaRPr lang="en-US" dirty="0">
              <a:cs typeface="Calibri"/>
            </a:endParaRPr>
          </a:p>
        </p:txBody>
      </p:sp>
      <p:sp>
        <p:nvSpPr>
          <p:cNvPr id="4" name="Slide Number Placeholder 3"/>
          <p:cNvSpPr>
            <a:spLocks noGrp="1"/>
          </p:cNvSpPr>
          <p:nvPr>
            <p:ph type="sldNum" sz="quarter" idx="5"/>
          </p:nvPr>
        </p:nvSpPr>
        <p:spPr/>
        <p:txBody>
          <a:bodyPr/>
          <a:lstStyle/>
          <a:p>
            <a:fld id="{0C773566-276D-324B-B748-BB5B81DD407E}" type="slidenum">
              <a:rPr lang="en-US" smtClean="0"/>
              <a:pPr/>
              <a:t>32</a:t>
            </a:fld>
            <a:endParaRPr lang="en-US"/>
          </a:p>
        </p:txBody>
      </p:sp>
    </p:spTree>
    <p:extLst>
      <p:ext uri="{BB962C8B-B14F-4D97-AF65-F5344CB8AC3E}">
        <p14:creationId xmlns:p14="http://schemas.microsoft.com/office/powerpoint/2010/main" val="227184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b08cb1e1a3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b08cb1e1a3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07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08cb1e1a3_0_1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b08cb1e1a3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4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08cb1e1a3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08cb1e1a3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39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08cb1e1a3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08cb1e1a3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70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adversarial miner monitors the Ethereum mempool for decentralized exchange transactions. Upon spotting a profitable cancellation transaction, he puts his buy order prior to the cancel transaction in the block he mines. Doing so, the miner can profit from the underlying trade and also get the gas included in the cancel transaction. </a:t>
            </a:r>
          </a:p>
          <a:p>
            <a:endParaRPr lang="en-US" dirty="0">
              <a:cs typeface="Calibri"/>
            </a:endParaRPr>
          </a:p>
        </p:txBody>
      </p:sp>
      <p:sp>
        <p:nvSpPr>
          <p:cNvPr id="4" name="Slide Number Placeholder 3"/>
          <p:cNvSpPr>
            <a:spLocks noGrp="1"/>
          </p:cNvSpPr>
          <p:nvPr>
            <p:ph type="sldNum" sz="quarter" idx="5"/>
          </p:nvPr>
        </p:nvSpPr>
        <p:spPr/>
        <p:txBody>
          <a:bodyPr/>
          <a:lstStyle/>
          <a:p>
            <a:fld id="{0C773566-276D-324B-B748-BB5B81DD407E}" type="slidenum">
              <a:rPr lang="en-US" smtClean="0"/>
              <a:pPr/>
              <a:t>35</a:t>
            </a:fld>
            <a:endParaRPr lang="en-US"/>
          </a:p>
        </p:txBody>
      </p:sp>
    </p:spTree>
    <p:extLst>
      <p:ext uri="{BB962C8B-B14F-4D97-AF65-F5344CB8AC3E}">
        <p14:creationId xmlns:p14="http://schemas.microsoft.com/office/powerpoint/2010/main" val="128045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adversarial miner monitors the Ethereum mempool for decentralized exchange transactions. Upon spotting a profitable cancellation transaction, he puts his buy order prior to the cancel transaction in the block he mines. Doing so, the miner can profit from the underlying trade and also get the gas included in the cancel transaction. </a:t>
            </a:r>
          </a:p>
          <a:p>
            <a:endParaRPr lang="en-US" dirty="0">
              <a:cs typeface="Calibri"/>
            </a:endParaRPr>
          </a:p>
        </p:txBody>
      </p:sp>
      <p:sp>
        <p:nvSpPr>
          <p:cNvPr id="4" name="Slide Number Placeholder 3"/>
          <p:cNvSpPr>
            <a:spLocks noGrp="1"/>
          </p:cNvSpPr>
          <p:nvPr>
            <p:ph type="sldNum" sz="quarter" idx="5"/>
          </p:nvPr>
        </p:nvSpPr>
        <p:spPr/>
        <p:txBody>
          <a:bodyPr/>
          <a:lstStyle/>
          <a:p>
            <a:fld id="{0C773566-276D-324B-B748-BB5B81DD407E}" type="slidenum">
              <a:rPr lang="en-US" smtClean="0"/>
              <a:pPr/>
              <a:t>36</a:t>
            </a:fld>
            <a:endParaRPr lang="en-US"/>
          </a:p>
        </p:txBody>
      </p:sp>
    </p:spTree>
    <p:extLst>
      <p:ext uri="{BB962C8B-B14F-4D97-AF65-F5344CB8AC3E}">
        <p14:creationId xmlns:p14="http://schemas.microsoft.com/office/powerpoint/2010/main" val="31199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08cb1e1a3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08cb1e1a3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19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b08cb1e1a3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b08cb1e1a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3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08cb1e1a3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08cb1e1a3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74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b08cb1e1a3_0_1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b08cb1e1a3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0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b08cb1e1a3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b08cb1e1a3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770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b08cb1e1a3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b08cb1e1a3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47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4713463" y="5282767"/>
            <a:ext cx="3272050"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2" name="TextBox 11"/>
          <p:cNvSpPr txBox="1"/>
          <p:nvPr userDrawn="1"/>
        </p:nvSpPr>
        <p:spPr>
          <a:xfrm>
            <a:off x="80410" y="2120900"/>
            <a:ext cx="4056742" cy="1446550"/>
          </a:xfrm>
          <a:prstGeom prst="rect">
            <a:avLst/>
          </a:prstGeom>
          <a:noFill/>
        </p:spPr>
        <p:txBody>
          <a:bodyPr wrap="square" rtlCol="0">
            <a:spAutoFit/>
          </a:bodyPr>
          <a:lstStyle/>
          <a:p>
            <a:r>
              <a:rPr lang="en-IN" sz="2400" b="1" dirty="0">
                <a:solidFill>
                  <a:srgbClr val="0000FF"/>
                </a:solidFill>
                <a:latin typeface="Consolas" panose="020B0609020204030204" pitchFamily="49" charset="0"/>
              </a:rPr>
              <a:t>Systems and Mobile Research Lab</a:t>
            </a:r>
            <a:endParaRPr lang="en-IN" dirty="0">
              <a:latin typeface="Consolas" panose="020B0609020204030204" pitchFamily="49" charset="0"/>
            </a:endParaRPr>
          </a:p>
          <a:p>
            <a:r>
              <a:rPr lang="en-IN" sz="2000" b="1" dirty="0">
                <a:solidFill>
                  <a:srgbClr val="FF0000"/>
                </a:solidFill>
              </a:rPr>
              <a:t>Department 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p>
        </p:txBody>
      </p:sp>
    </p:spTree>
    <p:extLst>
      <p:ext uri="{BB962C8B-B14F-4D97-AF65-F5344CB8AC3E}">
        <p14:creationId xmlns:p14="http://schemas.microsoft.com/office/powerpoint/2010/main" val="1525817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1306140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121897" tIns="121897" rIns="121897" bIns="121897"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a:latin typeface="Arial Narrow" panose="020B0606020202030204" pitchFamily="34" charset="0"/>
              </a:rPr>
              <a:t>INDIAN INSTITUTE OF TECHNOLOGY </a:t>
            </a:r>
          </a:p>
          <a:p>
            <a:r>
              <a:rPr lang="en-US" b="1">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4713463" y="5282767"/>
            <a:ext cx="3272050" cy="1200329"/>
          </a:xfrm>
          <a:prstGeom prst="rect">
            <a:avLst/>
          </a:prstGeom>
          <a:noFill/>
        </p:spPr>
        <p:txBody>
          <a:bodyPr wrap="none" rtlCol="0">
            <a:spAutoFit/>
          </a:bodyPr>
          <a:lstStyle/>
          <a:p>
            <a:r>
              <a:rPr lang="en-US" sz="2400" b="1" err="1">
                <a:solidFill>
                  <a:srgbClr val="800080"/>
                </a:solidFill>
                <a:latin typeface="Arial Narrow" panose="020B0606020202030204" pitchFamily="34" charset="0"/>
              </a:rPr>
              <a:t>Sandip</a:t>
            </a:r>
            <a:r>
              <a:rPr lang="en-US" sz="2400" b="1">
                <a:solidFill>
                  <a:srgbClr val="800080"/>
                </a:solidFill>
                <a:latin typeface="Arial Narrow" panose="020B0606020202030204" pitchFamily="34" charset="0"/>
              </a:rPr>
              <a:t> Chakraborty</a:t>
            </a:r>
          </a:p>
          <a:p>
            <a:r>
              <a:rPr lang="en-US" sz="2400" b="1">
                <a:solidFill>
                  <a:srgbClr val="800080"/>
                </a:solidFill>
                <a:latin typeface="Arial Narrow" panose="020B0606020202030204" pitchFamily="34" charset="0"/>
                <a:hlinkClick r:id="rId3"/>
              </a:rPr>
              <a:t>sandipc@cse.iitkgp.ac.in</a:t>
            </a:r>
            <a:r>
              <a:rPr lang="en-US" sz="2400" b="1">
                <a:solidFill>
                  <a:srgbClr val="800080"/>
                </a:solidFill>
                <a:latin typeface="Arial Narrow" panose="020B0606020202030204" pitchFamily="34" charset="0"/>
              </a:rPr>
              <a:t> </a:t>
            </a:r>
          </a:p>
          <a:p>
            <a:endParaRPr lang="en-US" sz="2400" b="1">
              <a:solidFill>
                <a:srgbClr val="FF0000"/>
              </a:solidFill>
              <a:latin typeface="Arial Narrow" panose="020B0606020202030204" pitchFamily="34" charset="0"/>
            </a:endParaRPr>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a:t>Title of the Presentation</a:t>
            </a:r>
          </a:p>
        </p:txBody>
      </p:sp>
    </p:spTree>
    <p:extLst>
      <p:ext uri="{BB962C8B-B14F-4D97-AF65-F5344CB8AC3E}">
        <p14:creationId xmlns:p14="http://schemas.microsoft.com/office/powerpoint/2010/main" val="1592917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11490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484016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203378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153448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a:p>
        </p:txBody>
      </p:sp>
    </p:spTree>
    <p:extLst>
      <p:ext uri="{BB962C8B-B14F-4D97-AF65-F5344CB8AC3E}">
        <p14:creationId xmlns:p14="http://schemas.microsoft.com/office/powerpoint/2010/main" val="101049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p>
        </p:txBody>
      </p:sp>
    </p:spTree>
    <p:extLst>
      <p:ext uri="{BB962C8B-B14F-4D97-AF65-F5344CB8AC3E}">
        <p14:creationId xmlns:p14="http://schemas.microsoft.com/office/powerpoint/2010/main" val="106124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amik@cse.iitkgp.ac.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hyperlink" Target="https://link.springer.com/chapter/10.1007/978-3-662-45472-5_28" TargetMode="External"/><Relationship Id="rId5" Type="http://schemas.openxmlformats.org/officeDocument/2006/relationships/image" Target="../media/image2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science/article/pii/S0167739X17318332?casa_token=-Os8D6Mop7AAAAAA:NU-biO_avee1LRnqJ-6Aycw3yoQWhcWle0WdXaha3O-Dl2qPgl6EBZ0laOiJQQPpyi_6lVZ_ig8"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ncedirect.com/science/article/pii/S0167739X17318332?casa_token=-Os8D6Mop7AAAAAA:NU-biO_avee1LRnqJ-6Aycw3yoQWhcWle0WdXaha3O-Dl2qPgl6EBZ0laOiJQQPpyi_6lVZ_ig8" TargetMode="External"/><Relationship Id="rId7" Type="http://schemas.openxmlformats.org/officeDocument/2006/relationships/hyperlink" Target="https://link.springer.com/chapter/10.1007/978-3-030-43725-1_13"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usenix.org/system/files/conference/usenixsecurity15/sec15-paper-heilman.pdf" TargetMode="External"/><Relationship Id="rId5" Type="http://schemas.openxmlformats.org/officeDocument/2006/relationships/hyperlink" Target="https://link.springer.com/chapter/10.1007/978-3-662-45472-5_28" TargetMode="External"/><Relationship Id="rId4" Type="http://schemas.openxmlformats.org/officeDocument/2006/relationships/hyperlink" Target="https://ieeexplore.ieee.org/abstract/document/8369416?casa_token=Y4DlRAdrVA0AAAAA:AsbmBNQugd6EcGIN_JKgcqI8AThFdIyhSCIkAiwO3JL6nVWrAeZDHyj4oyqxQ475ZO8saES-Re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949"/>
            <a:ext cx="12192000" cy="1151709"/>
          </a:xfrm>
        </p:spPr>
        <p:txBody>
          <a:bodyPr lIns="91440" tIns="45720" rIns="91440" bIns="45720" anchor="t">
            <a:normAutofit/>
          </a:bodyPr>
          <a:lstStyle/>
          <a:p>
            <a:r>
              <a:rPr lang="en-US" dirty="0">
                <a:latin typeface="Arial Rounded MT Bold"/>
              </a:rPr>
              <a:t/>
            </a:r>
            <a:br>
              <a:rPr lang="en-US" dirty="0">
                <a:latin typeface="Arial Rounded MT Bold"/>
              </a:rPr>
            </a:br>
            <a:r>
              <a:rPr lang="en-US" dirty="0">
                <a:latin typeface="Arial Rounded MT Bold"/>
              </a:rPr>
              <a:t>CS61065: Theory And Applications of Blockchain </a:t>
            </a:r>
            <a:endParaRPr lang="en-US" dirty="0"/>
          </a:p>
        </p:txBody>
      </p:sp>
      <p:sp>
        <p:nvSpPr>
          <p:cNvPr id="3" name="TextBox 2">
            <a:extLst>
              <a:ext uri="{FF2B5EF4-FFF2-40B4-BE49-F238E27FC236}">
                <a16:creationId xmlns:a16="http://schemas.microsoft.com/office/drawing/2014/main" xmlns="" id="{D2CAFBC6-384A-44A1-8460-C9997C2D28D5}"/>
              </a:ext>
            </a:extLst>
          </p:cNvPr>
          <p:cNvSpPr txBox="1"/>
          <p:nvPr/>
        </p:nvSpPr>
        <p:spPr>
          <a:xfrm>
            <a:off x="4385654" y="2472298"/>
            <a:ext cx="756012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solidFill>
                  <a:srgbClr val="2F5496"/>
                </a:solidFill>
                <a:cs typeface="Calibri"/>
              </a:rPr>
              <a:t>Blockchain Security</a:t>
            </a:r>
          </a:p>
        </p:txBody>
      </p:sp>
      <p:sp>
        <p:nvSpPr>
          <p:cNvPr id="4" name="TextBox 3">
            <a:extLst>
              <a:ext uri="{FF2B5EF4-FFF2-40B4-BE49-F238E27FC236}">
                <a16:creationId xmlns:a16="http://schemas.microsoft.com/office/drawing/2014/main" xmlns="" id="{0259A05A-29C2-44FA-BB7C-8B8E2ABCAFA0}"/>
              </a:ext>
            </a:extLst>
          </p:cNvPr>
          <p:cNvSpPr txBox="1"/>
          <p:nvPr/>
        </p:nvSpPr>
        <p:spPr>
          <a:xfrm>
            <a:off x="8681453" y="5272506"/>
            <a:ext cx="33180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7030A0"/>
                </a:solidFill>
                <a:latin typeface="Calibri"/>
                <a:ea typeface="Cambria"/>
                <a:cs typeface="Biome"/>
              </a:rPr>
              <a:t>Shamik Sural</a:t>
            </a:r>
          </a:p>
          <a:p>
            <a:r>
              <a:rPr lang="en-US" sz="2400" b="1" dirty="0">
                <a:latin typeface="Calibri"/>
                <a:ea typeface="Cambria"/>
                <a:cs typeface="Calibri"/>
                <a:hlinkClick r:id="rId2"/>
              </a:rPr>
              <a:t>shamik@cse.iitkgp.ac.in</a:t>
            </a:r>
            <a:r>
              <a:rPr lang="en-US" sz="2400" b="1" dirty="0">
                <a:latin typeface="Calibri"/>
                <a:ea typeface="Cambria"/>
                <a:cs typeface="Calibri"/>
              </a:rPr>
              <a:t> </a:t>
            </a:r>
          </a:p>
        </p:txBody>
      </p:sp>
    </p:spTree>
    <p:extLst>
      <p:ext uri="{BB962C8B-B14F-4D97-AF65-F5344CB8AC3E}">
        <p14:creationId xmlns:p14="http://schemas.microsoft.com/office/powerpoint/2010/main" val="180998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Selfish Mining Attack</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5" name="Rectangle: Rounded Corners 4">
            <a:extLst>
              <a:ext uri="{FF2B5EF4-FFF2-40B4-BE49-F238E27FC236}">
                <a16:creationId xmlns:a16="http://schemas.microsoft.com/office/drawing/2014/main" xmlns="" id="{BBC7C389-A909-4310-9001-1FBA57E32D3E}"/>
              </a:ext>
            </a:extLst>
          </p:cNvPr>
          <p:cNvSpPr/>
          <p:nvPr/>
        </p:nvSpPr>
        <p:spPr>
          <a:xfrm>
            <a:off x="1526328" y="2971800"/>
            <a:ext cx="9138181" cy="913236"/>
          </a:xfrm>
          <a:prstGeom prst="round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lnSpc>
                <a:spcPct val="90000"/>
              </a:lnSpc>
              <a:spcBef>
                <a:spcPts val="1000"/>
              </a:spcBef>
            </a:pPr>
            <a:r>
              <a:rPr lang="en-GB" sz="2800" b="1">
                <a:solidFill>
                  <a:srgbClr val="FFFFFF"/>
                </a:solidFill>
                <a:ea typeface="+mn-lt"/>
                <a:cs typeface="+mn-lt"/>
              </a:rPr>
              <a:t>Is bitcoin mining protocol incentive-compatible? </a:t>
            </a:r>
            <a:endParaRPr lang="en-GB" sz="2800" b="1">
              <a:solidFill>
                <a:srgbClr val="FFFFFF"/>
              </a:solidFill>
              <a:cs typeface="Calibri" panose="020F0502020204030204"/>
            </a:endParaRPr>
          </a:p>
        </p:txBody>
      </p:sp>
    </p:spTree>
    <p:extLst>
      <p:ext uri="{BB962C8B-B14F-4D97-AF65-F5344CB8AC3E}">
        <p14:creationId xmlns:p14="http://schemas.microsoft.com/office/powerpoint/2010/main" val="2858255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grpSp>
        <p:nvGrpSpPr>
          <p:cNvPr id="49" name="Group 48">
            <a:extLst>
              <a:ext uri="{FF2B5EF4-FFF2-40B4-BE49-F238E27FC236}">
                <a16:creationId xmlns:a16="http://schemas.microsoft.com/office/drawing/2014/main" xmlns="" id="{7E7A643E-BED8-44C4-A601-90545D8C844B}"/>
              </a:ext>
            </a:extLst>
          </p:cNvPr>
          <p:cNvGrpSpPr/>
          <p:nvPr/>
        </p:nvGrpSpPr>
        <p:grpSpPr>
          <a:xfrm>
            <a:off x="319706" y="2742400"/>
            <a:ext cx="10664508" cy="1753181"/>
            <a:chOff x="319706" y="2742400"/>
            <a:chExt cx="10664508" cy="1753181"/>
          </a:xfrm>
        </p:grpSpPr>
        <p:sp>
          <p:nvSpPr>
            <p:cNvPr id="8" name="Rectangle: Rounded Corners 7">
              <a:extLst>
                <a:ext uri="{FF2B5EF4-FFF2-40B4-BE49-F238E27FC236}">
                  <a16:creationId xmlns:a16="http://schemas.microsoft.com/office/drawing/2014/main" xmlns="" id="{7A573052-F48C-4531-B46C-0FB26B7A2D03}"/>
                </a:ext>
              </a:extLst>
            </p:cNvPr>
            <p:cNvSpPr/>
            <p:nvPr/>
          </p:nvSpPr>
          <p:spPr>
            <a:xfrm>
              <a:off x="319706" y="2742400"/>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10</a:t>
              </a:r>
            </a:p>
          </p:txBody>
        </p:sp>
        <p:sp>
          <p:nvSpPr>
            <p:cNvPr id="9" name="Rectangle: Rounded Corners 8">
              <a:extLst>
                <a:ext uri="{FF2B5EF4-FFF2-40B4-BE49-F238E27FC236}">
                  <a16:creationId xmlns:a16="http://schemas.microsoft.com/office/drawing/2014/main" xmlns="" id="{A99682BE-AD40-4BEE-A12A-C2735CC64413}"/>
                </a:ext>
              </a:extLst>
            </p:cNvPr>
            <p:cNvSpPr/>
            <p:nvPr/>
          </p:nvSpPr>
          <p:spPr>
            <a:xfrm>
              <a:off x="2641770" y="2743563"/>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10" name="Rectangle: Rounded Corners 9">
              <a:extLst>
                <a:ext uri="{FF2B5EF4-FFF2-40B4-BE49-F238E27FC236}">
                  <a16:creationId xmlns:a16="http://schemas.microsoft.com/office/drawing/2014/main" xmlns="" id="{4C7EE0BF-22CB-4131-84C0-E4382CE76428}"/>
                </a:ext>
              </a:extLst>
            </p:cNvPr>
            <p:cNvSpPr/>
            <p:nvPr/>
          </p:nvSpPr>
          <p:spPr>
            <a:xfrm>
              <a:off x="4962671" y="2743563"/>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11" name="Rectangle: Rounded Corners 10">
              <a:extLst>
                <a:ext uri="{FF2B5EF4-FFF2-40B4-BE49-F238E27FC236}">
                  <a16:creationId xmlns:a16="http://schemas.microsoft.com/office/drawing/2014/main" xmlns="" id="{6F321792-2E88-4AF8-A3F9-B594CE900B9D}"/>
                </a:ext>
              </a:extLst>
            </p:cNvPr>
            <p:cNvSpPr/>
            <p:nvPr/>
          </p:nvSpPr>
          <p:spPr>
            <a:xfrm>
              <a:off x="7283572" y="2743563"/>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12" name="Rectangle: Rounded Corners 11">
              <a:extLst>
                <a:ext uri="{FF2B5EF4-FFF2-40B4-BE49-F238E27FC236}">
                  <a16:creationId xmlns:a16="http://schemas.microsoft.com/office/drawing/2014/main" xmlns="" id="{70715587-438E-413C-BE3F-89626C933801}"/>
                </a:ext>
              </a:extLst>
            </p:cNvPr>
            <p:cNvSpPr/>
            <p:nvPr/>
          </p:nvSpPr>
          <p:spPr>
            <a:xfrm>
              <a:off x="2641770" y="3848754"/>
              <a:ext cx="1355311" cy="645663"/>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13" name="Rectangle: Rounded Corners 12">
              <a:extLst>
                <a:ext uri="{FF2B5EF4-FFF2-40B4-BE49-F238E27FC236}">
                  <a16:creationId xmlns:a16="http://schemas.microsoft.com/office/drawing/2014/main" xmlns="" id="{08D9D7AD-A9F7-4305-B5F3-BF18762A4548}"/>
                </a:ext>
              </a:extLst>
            </p:cNvPr>
            <p:cNvSpPr/>
            <p:nvPr/>
          </p:nvSpPr>
          <p:spPr>
            <a:xfrm>
              <a:off x="4962671" y="3848754"/>
              <a:ext cx="1355311" cy="645663"/>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14" name="Arrow: Right 13">
              <a:extLst>
                <a:ext uri="{FF2B5EF4-FFF2-40B4-BE49-F238E27FC236}">
                  <a16:creationId xmlns:a16="http://schemas.microsoft.com/office/drawing/2014/main" xmlns="" id="{9D3CEAC8-D33F-4CF7-971D-99C031DC73D0}"/>
                </a:ext>
              </a:extLst>
            </p:cNvPr>
            <p:cNvSpPr/>
            <p:nvPr/>
          </p:nvSpPr>
          <p:spPr>
            <a:xfrm>
              <a:off x="1674642" y="2860942"/>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xmlns="" id="{DF6F055C-A022-495A-8EE0-008BD1AB0565}"/>
                </a:ext>
              </a:extLst>
            </p:cNvPr>
            <p:cNvSpPr/>
            <p:nvPr/>
          </p:nvSpPr>
          <p:spPr>
            <a:xfrm>
              <a:off x="3995542" y="2860941"/>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xmlns="" id="{9C351AFB-6EA2-42F8-A264-047FCECFA07E}"/>
                </a:ext>
              </a:extLst>
            </p:cNvPr>
            <p:cNvSpPr/>
            <p:nvPr/>
          </p:nvSpPr>
          <p:spPr>
            <a:xfrm>
              <a:off x="6304809" y="2860941"/>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xmlns="" id="{6761C05B-7371-4F22-B24A-21C68EE7FA72}"/>
                </a:ext>
              </a:extLst>
            </p:cNvPr>
            <p:cNvSpPr/>
            <p:nvPr/>
          </p:nvSpPr>
          <p:spPr>
            <a:xfrm>
              <a:off x="3995541" y="3931230"/>
              <a:ext cx="977221" cy="482793"/>
            </a:xfrm>
            <a:prstGeom prst="rightArrow">
              <a:avLst/>
            </a:prstGeom>
            <a:solidFill>
              <a:srgbClr val="FCA2A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xmlns="" id="{405F8337-9421-4917-9206-ADF2816794C9}"/>
                </a:ext>
              </a:extLst>
            </p:cNvPr>
            <p:cNvSpPr/>
            <p:nvPr/>
          </p:nvSpPr>
          <p:spPr>
            <a:xfrm>
              <a:off x="7295205" y="3848754"/>
              <a:ext cx="1355311" cy="645663"/>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19" name="Arrow: Right 18">
              <a:extLst>
                <a:ext uri="{FF2B5EF4-FFF2-40B4-BE49-F238E27FC236}">
                  <a16:creationId xmlns:a16="http://schemas.microsoft.com/office/drawing/2014/main" xmlns="" id="{47FDF1E5-5E14-4F80-AB41-F8037056902D}"/>
                </a:ext>
              </a:extLst>
            </p:cNvPr>
            <p:cNvSpPr/>
            <p:nvPr/>
          </p:nvSpPr>
          <p:spPr>
            <a:xfrm>
              <a:off x="6304808" y="3931230"/>
              <a:ext cx="977221" cy="482793"/>
            </a:xfrm>
            <a:prstGeom prst="rightArrow">
              <a:avLst/>
            </a:prstGeom>
            <a:solidFill>
              <a:srgbClr val="FCA2A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xmlns="" id="{4B406CBF-86EA-4A64-B891-EF3F90472DAE}"/>
                </a:ext>
              </a:extLst>
            </p:cNvPr>
            <p:cNvSpPr/>
            <p:nvPr/>
          </p:nvSpPr>
          <p:spPr>
            <a:xfrm>
              <a:off x="9628903" y="3849918"/>
              <a:ext cx="1355311" cy="645663"/>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14'</a:t>
              </a:r>
            </a:p>
          </p:txBody>
        </p:sp>
        <p:sp>
          <p:nvSpPr>
            <p:cNvPr id="21" name="Arrow: Right 20">
              <a:extLst>
                <a:ext uri="{FF2B5EF4-FFF2-40B4-BE49-F238E27FC236}">
                  <a16:creationId xmlns:a16="http://schemas.microsoft.com/office/drawing/2014/main" xmlns="" id="{6D773C93-CD5A-42F0-A5FB-56FD8AEFF52E}"/>
                </a:ext>
              </a:extLst>
            </p:cNvPr>
            <p:cNvSpPr/>
            <p:nvPr/>
          </p:nvSpPr>
          <p:spPr>
            <a:xfrm>
              <a:off x="8648975" y="3931230"/>
              <a:ext cx="977221" cy="482793"/>
            </a:xfrm>
            <a:prstGeom prst="rightArrow">
              <a:avLst/>
            </a:prstGeom>
            <a:solidFill>
              <a:srgbClr val="FCA2A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Bent-Up 21">
              <a:extLst>
                <a:ext uri="{FF2B5EF4-FFF2-40B4-BE49-F238E27FC236}">
                  <a16:creationId xmlns:a16="http://schemas.microsoft.com/office/drawing/2014/main" xmlns="" id="{A03A51B4-4D19-402B-8EB9-6BA08FB1D95C}"/>
                </a:ext>
              </a:extLst>
            </p:cNvPr>
            <p:cNvSpPr/>
            <p:nvPr/>
          </p:nvSpPr>
          <p:spPr>
            <a:xfrm rot="5400000">
              <a:off x="1247494" y="3025795"/>
              <a:ext cx="1029570" cy="1785755"/>
            </a:xfrm>
            <a:prstGeom prst="bentUpArrow">
              <a:avLst/>
            </a:prstGeom>
            <a:solidFill>
              <a:srgbClr val="FCA2A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5" name="Picture 68" descr="A picture containing text, vector graphics&#10;&#10;Description automatically generated">
            <a:extLst>
              <a:ext uri="{FF2B5EF4-FFF2-40B4-BE49-F238E27FC236}">
                <a16:creationId xmlns:a16="http://schemas.microsoft.com/office/drawing/2014/main" xmlns="" id="{973BFC91-759A-4506-AD8D-054C3D0B4B36}"/>
              </a:ext>
            </a:extLst>
          </p:cNvPr>
          <p:cNvPicPr>
            <a:picLocks noChangeAspect="1"/>
          </p:cNvPicPr>
          <p:nvPr/>
        </p:nvPicPr>
        <p:blipFill rotWithShape="1">
          <a:blip r:embed="rId2"/>
          <a:srcRect l="20613" t="10031" r="22563" b="-313"/>
          <a:stretch/>
        </p:blipFill>
        <p:spPr>
          <a:xfrm>
            <a:off x="7555616" y="879572"/>
            <a:ext cx="677715" cy="956975"/>
          </a:xfrm>
          <a:prstGeom prst="rect">
            <a:avLst/>
          </a:prstGeom>
        </p:spPr>
      </p:pic>
      <p:pic>
        <p:nvPicPr>
          <p:cNvPr id="37" name="Picture 69" descr="Icon&#10;&#10;Description automatically generated">
            <a:extLst>
              <a:ext uri="{FF2B5EF4-FFF2-40B4-BE49-F238E27FC236}">
                <a16:creationId xmlns:a16="http://schemas.microsoft.com/office/drawing/2014/main" xmlns="" id="{DC5E1BDC-D094-4C51-B6C6-FE5863A772A5}"/>
              </a:ext>
            </a:extLst>
          </p:cNvPr>
          <p:cNvPicPr>
            <a:picLocks noChangeAspect="1"/>
          </p:cNvPicPr>
          <p:nvPr/>
        </p:nvPicPr>
        <p:blipFill rotWithShape="1">
          <a:blip r:embed="rId3"/>
          <a:srcRect l="23720" t="12575" r="22372" b="269"/>
          <a:stretch/>
        </p:blipFill>
        <p:spPr>
          <a:xfrm>
            <a:off x="6975172" y="1148362"/>
            <a:ext cx="816591" cy="959604"/>
          </a:xfrm>
          <a:prstGeom prst="rect">
            <a:avLst/>
          </a:prstGeom>
        </p:spPr>
      </p:pic>
      <p:pic>
        <p:nvPicPr>
          <p:cNvPr id="41" name="Picture 70" descr="Icon&#10;&#10;Description automatically generated">
            <a:extLst>
              <a:ext uri="{FF2B5EF4-FFF2-40B4-BE49-F238E27FC236}">
                <a16:creationId xmlns:a16="http://schemas.microsoft.com/office/drawing/2014/main" xmlns="" id="{2A7F00EE-3AA5-4F04-973D-78897B7FC164}"/>
              </a:ext>
            </a:extLst>
          </p:cNvPr>
          <p:cNvPicPr>
            <a:picLocks noChangeAspect="1"/>
          </p:cNvPicPr>
          <p:nvPr/>
        </p:nvPicPr>
        <p:blipFill rotWithShape="1">
          <a:blip r:embed="rId4"/>
          <a:srcRect l="15522" t="7123" r="15224" b="7759"/>
          <a:stretch/>
        </p:blipFill>
        <p:spPr>
          <a:xfrm>
            <a:off x="8054696" y="1067571"/>
            <a:ext cx="882294" cy="1127275"/>
          </a:xfrm>
          <a:prstGeom prst="rect">
            <a:avLst/>
          </a:prstGeom>
        </p:spPr>
      </p:pic>
      <p:pic>
        <p:nvPicPr>
          <p:cNvPr id="43" name="Picture 21" descr="Diagram&#10;&#10;Description automatically generated">
            <a:extLst>
              <a:ext uri="{FF2B5EF4-FFF2-40B4-BE49-F238E27FC236}">
                <a16:creationId xmlns:a16="http://schemas.microsoft.com/office/drawing/2014/main" xmlns="" id="{EA85AF9B-709E-46BD-B4E5-158ED524DFFF}"/>
              </a:ext>
            </a:extLst>
          </p:cNvPr>
          <p:cNvPicPr>
            <a:picLocks noChangeAspect="1"/>
          </p:cNvPicPr>
          <p:nvPr/>
        </p:nvPicPr>
        <p:blipFill>
          <a:blip r:embed="rId5"/>
          <a:stretch>
            <a:fillRect/>
          </a:stretch>
        </p:blipFill>
        <p:spPr>
          <a:xfrm>
            <a:off x="6009912" y="4748638"/>
            <a:ext cx="2743200" cy="2037425"/>
          </a:xfrm>
          <a:prstGeom prst="rect">
            <a:avLst/>
          </a:prstGeom>
        </p:spPr>
      </p:pic>
      <p:sp>
        <p:nvSpPr>
          <p:cNvPr id="47" name="TextBox 46">
            <a:extLst>
              <a:ext uri="{FF2B5EF4-FFF2-40B4-BE49-F238E27FC236}">
                <a16:creationId xmlns:a16="http://schemas.microsoft.com/office/drawing/2014/main" xmlns="" id="{89A8A318-B294-4CE6-BD4E-8DDCF8DA98A2}"/>
              </a:ext>
            </a:extLst>
          </p:cNvPr>
          <p:cNvSpPr txBox="1"/>
          <p:nvPr/>
        </p:nvSpPr>
        <p:spPr>
          <a:xfrm>
            <a:off x="8703084" y="5951743"/>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Mining Pool</a:t>
            </a:r>
            <a:endParaRPr lang="en-US">
              <a:solidFill>
                <a:srgbClr val="00B050"/>
              </a:solidFill>
              <a:ea typeface="+mn-lt"/>
              <a:cs typeface="+mn-lt"/>
            </a:endParaRPr>
          </a:p>
        </p:txBody>
      </p:sp>
      <p:sp>
        <p:nvSpPr>
          <p:cNvPr id="48" name="TextBox 47">
            <a:extLst>
              <a:ext uri="{FF2B5EF4-FFF2-40B4-BE49-F238E27FC236}">
                <a16:creationId xmlns:a16="http://schemas.microsoft.com/office/drawing/2014/main" xmlns="" id="{A8D2E471-7254-4775-990E-C3FE3231A57A}"/>
              </a:ext>
            </a:extLst>
          </p:cNvPr>
          <p:cNvSpPr txBox="1"/>
          <p:nvPr/>
        </p:nvSpPr>
        <p:spPr>
          <a:xfrm>
            <a:off x="8929938" y="1798551"/>
            <a:ext cx="12482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Others</a:t>
            </a:r>
            <a:endParaRPr lang="en-US"/>
          </a:p>
        </p:txBody>
      </p:sp>
      <p:sp>
        <p:nvSpPr>
          <p:cNvPr id="26" name="Rectangle 25"/>
          <p:cNvSpPr/>
          <p:nvPr/>
        </p:nvSpPr>
        <p:spPr>
          <a:xfrm>
            <a:off x="228600" y="5544235"/>
            <a:ext cx="4114800" cy="646331"/>
          </a:xfrm>
          <a:prstGeom prst="rect">
            <a:avLst/>
          </a:prstGeom>
        </p:spPr>
        <p:txBody>
          <a:bodyPr wrap="square">
            <a:spAutoFit/>
          </a:bodyPr>
          <a:lstStyle/>
          <a:p>
            <a:r>
              <a:rPr lang="en-US" dirty="0" smtClean="0">
                <a:hlinkClick r:id="rId6"/>
              </a:rPr>
              <a:t>https://link.springer.com/chapter/10.1007/978-3-662-45472-5_28</a:t>
            </a:r>
            <a:endParaRPr lang="en-US" dirty="0" smtClean="0"/>
          </a:p>
        </p:txBody>
      </p:sp>
    </p:spTree>
    <p:extLst>
      <p:ext uri="{BB962C8B-B14F-4D97-AF65-F5344CB8AC3E}">
        <p14:creationId xmlns:p14="http://schemas.microsoft.com/office/powerpoint/2010/main" val="2280486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pic>
        <p:nvPicPr>
          <p:cNvPr id="35" name="Picture 68" descr="A picture containing text, vector graphics&#10;&#10;Description automatically generated">
            <a:extLst>
              <a:ext uri="{FF2B5EF4-FFF2-40B4-BE49-F238E27FC236}">
                <a16:creationId xmlns:a16="http://schemas.microsoft.com/office/drawing/2014/main" xmlns="" id="{973BFC91-759A-4506-AD8D-054C3D0B4B36}"/>
              </a:ext>
            </a:extLst>
          </p:cNvPr>
          <p:cNvPicPr>
            <a:picLocks noChangeAspect="1"/>
          </p:cNvPicPr>
          <p:nvPr/>
        </p:nvPicPr>
        <p:blipFill rotWithShape="1">
          <a:blip r:embed="rId2"/>
          <a:srcRect l="20613" t="10031" r="22563" b="-313"/>
          <a:stretch/>
        </p:blipFill>
        <p:spPr>
          <a:xfrm>
            <a:off x="7555616" y="879572"/>
            <a:ext cx="677715" cy="956975"/>
          </a:xfrm>
          <a:prstGeom prst="rect">
            <a:avLst/>
          </a:prstGeom>
        </p:spPr>
      </p:pic>
      <p:pic>
        <p:nvPicPr>
          <p:cNvPr id="37" name="Picture 69" descr="Icon&#10;&#10;Description automatically generated">
            <a:extLst>
              <a:ext uri="{FF2B5EF4-FFF2-40B4-BE49-F238E27FC236}">
                <a16:creationId xmlns:a16="http://schemas.microsoft.com/office/drawing/2014/main" xmlns="" id="{DC5E1BDC-D094-4C51-B6C6-FE5863A772A5}"/>
              </a:ext>
            </a:extLst>
          </p:cNvPr>
          <p:cNvPicPr>
            <a:picLocks noChangeAspect="1"/>
          </p:cNvPicPr>
          <p:nvPr/>
        </p:nvPicPr>
        <p:blipFill rotWithShape="1">
          <a:blip r:embed="rId3"/>
          <a:srcRect l="23720" t="12575" r="22372" b="269"/>
          <a:stretch/>
        </p:blipFill>
        <p:spPr>
          <a:xfrm>
            <a:off x="6975172" y="1148362"/>
            <a:ext cx="816591" cy="959604"/>
          </a:xfrm>
          <a:prstGeom prst="rect">
            <a:avLst/>
          </a:prstGeom>
        </p:spPr>
      </p:pic>
      <p:pic>
        <p:nvPicPr>
          <p:cNvPr id="41" name="Picture 70" descr="Icon&#10;&#10;Description automatically generated">
            <a:extLst>
              <a:ext uri="{FF2B5EF4-FFF2-40B4-BE49-F238E27FC236}">
                <a16:creationId xmlns:a16="http://schemas.microsoft.com/office/drawing/2014/main" xmlns="" id="{2A7F00EE-3AA5-4F04-973D-78897B7FC164}"/>
              </a:ext>
            </a:extLst>
          </p:cNvPr>
          <p:cNvPicPr>
            <a:picLocks noChangeAspect="1"/>
          </p:cNvPicPr>
          <p:nvPr/>
        </p:nvPicPr>
        <p:blipFill rotWithShape="1">
          <a:blip r:embed="rId4"/>
          <a:srcRect l="15522" t="7123" r="15224" b="7759"/>
          <a:stretch/>
        </p:blipFill>
        <p:spPr>
          <a:xfrm>
            <a:off x="8054696" y="1067571"/>
            <a:ext cx="882294" cy="1127275"/>
          </a:xfrm>
          <a:prstGeom prst="rect">
            <a:avLst/>
          </a:prstGeom>
        </p:spPr>
      </p:pic>
      <p:pic>
        <p:nvPicPr>
          <p:cNvPr id="43" name="Picture 21" descr="Diagram&#10;&#10;Description automatically generated">
            <a:extLst>
              <a:ext uri="{FF2B5EF4-FFF2-40B4-BE49-F238E27FC236}">
                <a16:creationId xmlns:a16="http://schemas.microsoft.com/office/drawing/2014/main" xmlns="" id="{EA85AF9B-709E-46BD-B4E5-158ED524DFFF}"/>
              </a:ext>
            </a:extLst>
          </p:cNvPr>
          <p:cNvPicPr>
            <a:picLocks noChangeAspect="1"/>
          </p:cNvPicPr>
          <p:nvPr/>
        </p:nvPicPr>
        <p:blipFill>
          <a:blip r:embed="rId5"/>
          <a:stretch>
            <a:fillRect/>
          </a:stretch>
        </p:blipFill>
        <p:spPr>
          <a:xfrm>
            <a:off x="6009912" y="4748638"/>
            <a:ext cx="2743200" cy="2037425"/>
          </a:xfrm>
          <a:prstGeom prst="rect">
            <a:avLst/>
          </a:prstGeom>
        </p:spPr>
      </p:pic>
      <p:sp>
        <p:nvSpPr>
          <p:cNvPr id="47" name="TextBox 46">
            <a:extLst>
              <a:ext uri="{FF2B5EF4-FFF2-40B4-BE49-F238E27FC236}">
                <a16:creationId xmlns:a16="http://schemas.microsoft.com/office/drawing/2014/main" xmlns="" id="{89A8A318-B294-4CE6-BD4E-8DDCF8DA98A2}"/>
              </a:ext>
            </a:extLst>
          </p:cNvPr>
          <p:cNvSpPr txBox="1"/>
          <p:nvPr/>
        </p:nvSpPr>
        <p:spPr>
          <a:xfrm>
            <a:off x="8703084" y="5951743"/>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Mining Pool</a:t>
            </a:r>
            <a:endParaRPr lang="en-US">
              <a:solidFill>
                <a:srgbClr val="00B050"/>
              </a:solidFill>
              <a:ea typeface="+mn-lt"/>
              <a:cs typeface="+mn-lt"/>
            </a:endParaRPr>
          </a:p>
        </p:txBody>
      </p:sp>
      <p:sp>
        <p:nvSpPr>
          <p:cNvPr id="48" name="TextBox 47">
            <a:extLst>
              <a:ext uri="{FF2B5EF4-FFF2-40B4-BE49-F238E27FC236}">
                <a16:creationId xmlns:a16="http://schemas.microsoft.com/office/drawing/2014/main" xmlns="" id="{A8D2E471-7254-4775-990E-C3FE3231A57A}"/>
              </a:ext>
            </a:extLst>
          </p:cNvPr>
          <p:cNvSpPr txBox="1"/>
          <p:nvPr/>
        </p:nvSpPr>
        <p:spPr>
          <a:xfrm>
            <a:off x="8929938" y="1798551"/>
            <a:ext cx="12482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Others</a:t>
            </a:r>
            <a:endParaRPr lang="en-US"/>
          </a:p>
        </p:txBody>
      </p:sp>
      <p:grpSp>
        <p:nvGrpSpPr>
          <p:cNvPr id="5" name="Group 4">
            <a:extLst>
              <a:ext uri="{FF2B5EF4-FFF2-40B4-BE49-F238E27FC236}">
                <a16:creationId xmlns:a16="http://schemas.microsoft.com/office/drawing/2014/main" xmlns="" id="{57DF05DA-2C05-4677-9379-46956E9BC134}"/>
              </a:ext>
            </a:extLst>
          </p:cNvPr>
          <p:cNvGrpSpPr/>
          <p:nvPr/>
        </p:nvGrpSpPr>
        <p:grpSpPr>
          <a:xfrm>
            <a:off x="319706" y="2742400"/>
            <a:ext cx="10664508" cy="1753181"/>
            <a:chOff x="319706" y="2742400"/>
            <a:chExt cx="10664508" cy="1753181"/>
          </a:xfrm>
        </p:grpSpPr>
        <p:sp>
          <p:nvSpPr>
            <p:cNvPr id="26" name="Rectangle: Rounded Corners 25">
              <a:extLst>
                <a:ext uri="{FF2B5EF4-FFF2-40B4-BE49-F238E27FC236}">
                  <a16:creationId xmlns:a16="http://schemas.microsoft.com/office/drawing/2014/main" xmlns="" id="{8DA16099-EDE5-4619-89A0-05BE8AC416AC}"/>
                </a:ext>
              </a:extLst>
            </p:cNvPr>
            <p:cNvSpPr/>
            <p:nvPr/>
          </p:nvSpPr>
          <p:spPr>
            <a:xfrm>
              <a:off x="319706" y="2742400"/>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10</a:t>
              </a:r>
            </a:p>
          </p:txBody>
        </p:sp>
        <p:sp>
          <p:nvSpPr>
            <p:cNvPr id="30" name="Rectangle: Rounded Corners 29">
              <a:extLst>
                <a:ext uri="{FF2B5EF4-FFF2-40B4-BE49-F238E27FC236}">
                  <a16:creationId xmlns:a16="http://schemas.microsoft.com/office/drawing/2014/main" xmlns="" id="{7E58CD77-FDB4-470B-86E8-5BCD0389EE42}"/>
                </a:ext>
              </a:extLst>
            </p:cNvPr>
            <p:cNvSpPr/>
            <p:nvPr/>
          </p:nvSpPr>
          <p:spPr>
            <a:xfrm>
              <a:off x="2641770" y="3848754"/>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31" name="Rectangle: Rounded Corners 30">
              <a:extLst>
                <a:ext uri="{FF2B5EF4-FFF2-40B4-BE49-F238E27FC236}">
                  <a16:creationId xmlns:a16="http://schemas.microsoft.com/office/drawing/2014/main" xmlns="" id="{6C9D242F-6AD3-4228-9039-154750787AA4}"/>
                </a:ext>
              </a:extLst>
            </p:cNvPr>
            <p:cNvSpPr/>
            <p:nvPr/>
          </p:nvSpPr>
          <p:spPr>
            <a:xfrm>
              <a:off x="4962671" y="3848754"/>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grpSp>
          <p:nvGrpSpPr>
            <p:cNvPr id="4" name="Group 3">
              <a:extLst>
                <a:ext uri="{FF2B5EF4-FFF2-40B4-BE49-F238E27FC236}">
                  <a16:creationId xmlns:a16="http://schemas.microsoft.com/office/drawing/2014/main" xmlns="" id="{24FF274E-ECDF-488B-B3C0-055AF55D45CD}"/>
                </a:ext>
              </a:extLst>
            </p:cNvPr>
            <p:cNvGrpSpPr/>
            <p:nvPr/>
          </p:nvGrpSpPr>
          <p:grpSpPr>
            <a:xfrm>
              <a:off x="1674642" y="2743563"/>
              <a:ext cx="6964241" cy="645663"/>
              <a:chOff x="1674642" y="2743563"/>
              <a:chExt cx="6964241" cy="645663"/>
            </a:xfrm>
          </p:grpSpPr>
          <p:sp>
            <p:nvSpPr>
              <p:cNvPr id="27" name="Rectangle: Rounded Corners 26">
                <a:extLst>
                  <a:ext uri="{FF2B5EF4-FFF2-40B4-BE49-F238E27FC236}">
                    <a16:creationId xmlns:a16="http://schemas.microsoft.com/office/drawing/2014/main" xmlns="" id="{C33A9EE7-A890-4791-BB26-8BACD5D104E4}"/>
                  </a:ext>
                </a:extLst>
              </p:cNvPr>
              <p:cNvSpPr/>
              <p:nvPr/>
            </p:nvSpPr>
            <p:spPr>
              <a:xfrm>
                <a:off x="2641770" y="2743563"/>
                <a:ext cx="1355311" cy="645663"/>
              </a:xfrm>
              <a:prstGeom prst="roundRect">
                <a:avLst/>
              </a:prstGeom>
              <a:solidFill>
                <a:schemeClr val="accent6">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28" name="Rectangle: Rounded Corners 27">
                <a:extLst>
                  <a:ext uri="{FF2B5EF4-FFF2-40B4-BE49-F238E27FC236}">
                    <a16:creationId xmlns:a16="http://schemas.microsoft.com/office/drawing/2014/main" xmlns="" id="{7F149FE4-9EF0-47C2-BCA6-33FB6DC920FA}"/>
                  </a:ext>
                </a:extLst>
              </p:cNvPr>
              <p:cNvSpPr/>
              <p:nvPr/>
            </p:nvSpPr>
            <p:spPr>
              <a:xfrm>
                <a:off x="4962671" y="2743563"/>
                <a:ext cx="1355311" cy="645663"/>
              </a:xfrm>
              <a:prstGeom prst="roundRect">
                <a:avLst/>
              </a:prstGeom>
              <a:solidFill>
                <a:schemeClr val="accent6">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29" name="Rectangle: Rounded Corners 28">
                <a:extLst>
                  <a:ext uri="{FF2B5EF4-FFF2-40B4-BE49-F238E27FC236}">
                    <a16:creationId xmlns:a16="http://schemas.microsoft.com/office/drawing/2014/main" xmlns="" id="{C52E97E1-7454-4F70-B09C-0886A7746AEB}"/>
                  </a:ext>
                </a:extLst>
              </p:cNvPr>
              <p:cNvSpPr/>
              <p:nvPr/>
            </p:nvSpPr>
            <p:spPr>
              <a:xfrm>
                <a:off x="7283572" y="2743563"/>
                <a:ext cx="1355311" cy="645663"/>
              </a:xfrm>
              <a:prstGeom prst="roundRect">
                <a:avLst/>
              </a:prstGeom>
              <a:solidFill>
                <a:schemeClr val="accent6">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32" name="Arrow: Right 31">
                <a:extLst>
                  <a:ext uri="{FF2B5EF4-FFF2-40B4-BE49-F238E27FC236}">
                    <a16:creationId xmlns:a16="http://schemas.microsoft.com/office/drawing/2014/main" xmlns="" id="{46551DDA-107C-4E7C-A8A3-0BDED7486AF8}"/>
                  </a:ext>
                </a:extLst>
              </p:cNvPr>
              <p:cNvSpPr/>
              <p:nvPr/>
            </p:nvSpPr>
            <p:spPr>
              <a:xfrm>
                <a:off x="1674642" y="2860942"/>
                <a:ext cx="977221" cy="482793"/>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Right 32">
                <a:extLst>
                  <a:ext uri="{FF2B5EF4-FFF2-40B4-BE49-F238E27FC236}">
                    <a16:creationId xmlns:a16="http://schemas.microsoft.com/office/drawing/2014/main" xmlns="" id="{5785BC4A-53DF-49CC-A60C-04922E9F565A}"/>
                  </a:ext>
                </a:extLst>
              </p:cNvPr>
              <p:cNvSpPr/>
              <p:nvPr/>
            </p:nvSpPr>
            <p:spPr>
              <a:xfrm>
                <a:off x="3995542" y="2860941"/>
                <a:ext cx="977221" cy="482793"/>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xmlns="" id="{89D08C12-5A1F-46C9-A38F-DD4C43022992}"/>
                  </a:ext>
                </a:extLst>
              </p:cNvPr>
              <p:cNvSpPr/>
              <p:nvPr/>
            </p:nvSpPr>
            <p:spPr>
              <a:xfrm>
                <a:off x="6304809" y="2860941"/>
                <a:ext cx="977221" cy="482793"/>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Arrow: Right 35">
              <a:extLst>
                <a:ext uri="{FF2B5EF4-FFF2-40B4-BE49-F238E27FC236}">
                  <a16:creationId xmlns:a16="http://schemas.microsoft.com/office/drawing/2014/main" xmlns="" id="{FFE0C4EE-FD54-421F-A921-FDD4C531C755}"/>
                </a:ext>
              </a:extLst>
            </p:cNvPr>
            <p:cNvSpPr/>
            <p:nvPr/>
          </p:nvSpPr>
          <p:spPr>
            <a:xfrm>
              <a:off x="3995541" y="3931230"/>
              <a:ext cx="977221" cy="482793"/>
            </a:xfrm>
            <a:prstGeom prst="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xmlns="" id="{A2AF6869-79D7-4D0E-BBC0-DAB6FD577005}"/>
                </a:ext>
              </a:extLst>
            </p:cNvPr>
            <p:cNvSpPr/>
            <p:nvPr/>
          </p:nvSpPr>
          <p:spPr>
            <a:xfrm>
              <a:off x="7295205" y="3848754"/>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40" name="Arrow: Right 39">
              <a:extLst>
                <a:ext uri="{FF2B5EF4-FFF2-40B4-BE49-F238E27FC236}">
                  <a16:creationId xmlns:a16="http://schemas.microsoft.com/office/drawing/2014/main" xmlns="" id="{1DCC4E64-FDC1-420F-B47D-A8449C8A7DB3}"/>
                </a:ext>
              </a:extLst>
            </p:cNvPr>
            <p:cNvSpPr/>
            <p:nvPr/>
          </p:nvSpPr>
          <p:spPr>
            <a:xfrm>
              <a:off x="6304808" y="3931230"/>
              <a:ext cx="977221" cy="482793"/>
            </a:xfrm>
            <a:prstGeom prst="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xmlns="" id="{5C50D4C0-4DC5-4153-92EB-3E14EFDCAC24}"/>
                </a:ext>
              </a:extLst>
            </p:cNvPr>
            <p:cNvSpPr/>
            <p:nvPr/>
          </p:nvSpPr>
          <p:spPr>
            <a:xfrm>
              <a:off x="9628903" y="3849918"/>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14'</a:t>
              </a:r>
            </a:p>
          </p:txBody>
        </p:sp>
        <p:sp>
          <p:nvSpPr>
            <p:cNvPr id="44" name="Arrow: Right 43">
              <a:extLst>
                <a:ext uri="{FF2B5EF4-FFF2-40B4-BE49-F238E27FC236}">
                  <a16:creationId xmlns:a16="http://schemas.microsoft.com/office/drawing/2014/main" xmlns="" id="{42FA4F23-F550-49AD-869F-4C9909CF1FAE}"/>
                </a:ext>
              </a:extLst>
            </p:cNvPr>
            <p:cNvSpPr/>
            <p:nvPr/>
          </p:nvSpPr>
          <p:spPr>
            <a:xfrm>
              <a:off x="8648975" y="3931230"/>
              <a:ext cx="977221" cy="482793"/>
            </a:xfrm>
            <a:prstGeom prst="right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row: Bent-Up 44">
              <a:extLst>
                <a:ext uri="{FF2B5EF4-FFF2-40B4-BE49-F238E27FC236}">
                  <a16:creationId xmlns:a16="http://schemas.microsoft.com/office/drawing/2014/main" xmlns="" id="{C4CB6AD9-5CA7-4BED-BCAF-E33A455E7CA7}"/>
                </a:ext>
              </a:extLst>
            </p:cNvPr>
            <p:cNvSpPr/>
            <p:nvPr/>
          </p:nvSpPr>
          <p:spPr>
            <a:xfrm rot="5400000">
              <a:off x="1247494" y="3025795"/>
              <a:ext cx="1029570" cy="1785755"/>
            </a:xfrm>
            <a:prstGeom prst="bentUpArrow">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88284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4" name="Arrow: Chevron 3">
            <a:extLst>
              <a:ext uri="{FF2B5EF4-FFF2-40B4-BE49-F238E27FC236}">
                <a16:creationId xmlns:a16="http://schemas.microsoft.com/office/drawing/2014/main" xmlns="" id="{991DC8A5-63F3-44B8-8220-613F0920BE43}"/>
              </a:ext>
            </a:extLst>
          </p:cNvPr>
          <p:cNvSpPr/>
          <p:nvPr/>
        </p:nvSpPr>
        <p:spPr>
          <a:xfrm>
            <a:off x="420797" y="1197340"/>
            <a:ext cx="8858975" cy="715463"/>
          </a:xfrm>
          <a:prstGeom prst="chevro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rgbClr val="002060"/>
                </a:solidFill>
                <a:ea typeface="+mn-lt"/>
                <a:cs typeface="+mn-lt"/>
              </a:rPr>
              <a:t>Pool</a:t>
            </a:r>
            <a:r>
              <a:rPr lang="en-GB" sz="2400" b="1" dirty="0">
                <a:solidFill>
                  <a:srgbClr val="002060"/>
                </a:solidFill>
                <a:highlight>
                  <a:srgbClr val="00FFFF"/>
                </a:highlight>
                <a:ea typeface="+mn-lt"/>
                <a:cs typeface="+mn-lt"/>
              </a:rPr>
              <a:t> intentionally forking the chain</a:t>
            </a:r>
            <a:r>
              <a:rPr lang="en-GB" sz="2400" b="1" dirty="0">
                <a:solidFill>
                  <a:srgbClr val="002060"/>
                </a:solidFill>
                <a:ea typeface="+mn-lt"/>
                <a:cs typeface="+mn-lt"/>
              </a:rPr>
              <a:t> for keeping discovered blocks private</a:t>
            </a:r>
            <a:endParaRPr lang="en-GB" sz="2400">
              <a:ea typeface="+mn-lt"/>
              <a:cs typeface="+mn-lt"/>
            </a:endParaRPr>
          </a:p>
        </p:txBody>
      </p:sp>
      <p:sp>
        <p:nvSpPr>
          <p:cNvPr id="9" name="Arrow: Chevron 8">
            <a:extLst>
              <a:ext uri="{FF2B5EF4-FFF2-40B4-BE49-F238E27FC236}">
                <a16:creationId xmlns:a16="http://schemas.microsoft.com/office/drawing/2014/main" xmlns="" id="{72FC757C-D324-4FFF-B911-100EAC5E652D}"/>
              </a:ext>
            </a:extLst>
          </p:cNvPr>
          <p:cNvSpPr/>
          <p:nvPr/>
        </p:nvSpPr>
        <p:spPr>
          <a:xfrm>
            <a:off x="420796" y="3768362"/>
            <a:ext cx="8858975" cy="715463"/>
          </a:xfrm>
          <a:prstGeom prst="chevro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rgbClr val="002060"/>
                </a:solidFill>
                <a:ea typeface="+mn-lt"/>
                <a:cs typeface="+mn-lt"/>
              </a:rPr>
              <a:t>Discovering</a:t>
            </a:r>
            <a:r>
              <a:rPr lang="en-GB" sz="2400" b="1" dirty="0">
                <a:solidFill>
                  <a:srgbClr val="002060"/>
                </a:solidFill>
                <a:highlight>
                  <a:srgbClr val="00FFFF"/>
                </a:highlight>
                <a:ea typeface="+mn-lt"/>
                <a:cs typeface="+mn-lt"/>
              </a:rPr>
              <a:t> more blocks by pool </a:t>
            </a:r>
            <a:r>
              <a:rPr lang="en-GB" sz="2400" b="1" dirty="0">
                <a:solidFill>
                  <a:srgbClr val="002060"/>
                </a:solidFill>
                <a:ea typeface="+mn-lt"/>
                <a:cs typeface="+mn-lt"/>
              </a:rPr>
              <a:t>develops a </a:t>
            </a:r>
            <a:r>
              <a:rPr lang="en-GB" sz="2400" b="1" dirty="0">
                <a:solidFill>
                  <a:srgbClr val="002060"/>
                </a:solidFill>
                <a:highlight>
                  <a:srgbClr val="00FFFF"/>
                </a:highlight>
                <a:ea typeface="+mn-lt"/>
                <a:cs typeface="+mn-lt"/>
              </a:rPr>
              <a:t>longer lead on the public chain</a:t>
            </a:r>
            <a:r>
              <a:rPr lang="en-GB" sz="2400" b="1" dirty="0">
                <a:solidFill>
                  <a:srgbClr val="002060"/>
                </a:solidFill>
                <a:ea typeface="+mn-lt"/>
                <a:cs typeface="+mn-lt"/>
              </a:rPr>
              <a:t>, and continues to keep these new blocks private</a:t>
            </a:r>
            <a:endParaRPr lang="en-GB" sz="2400" dirty="0">
              <a:ea typeface="+mn-lt"/>
              <a:cs typeface="+mn-lt"/>
            </a:endParaRPr>
          </a:p>
        </p:txBody>
      </p:sp>
      <p:sp>
        <p:nvSpPr>
          <p:cNvPr id="10" name="Arrow: Chevron 9">
            <a:extLst>
              <a:ext uri="{FF2B5EF4-FFF2-40B4-BE49-F238E27FC236}">
                <a16:creationId xmlns:a16="http://schemas.microsoft.com/office/drawing/2014/main" xmlns="" id="{45F8367E-57D9-4CCF-B24A-F9A67ABB3FA3}"/>
              </a:ext>
            </a:extLst>
          </p:cNvPr>
          <p:cNvSpPr/>
          <p:nvPr/>
        </p:nvSpPr>
        <p:spPr>
          <a:xfrm flipH="1">
            <a:off x="1671410" y="2488667"/>
            <a:ext cx="10068869" cy="715463"/>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dirty="0">
                <a:solidFill>
                  <a:srgbClr val="002060"/>
                </a:solidFill>
                <a:ea typeface="+mn-lt"/>
                <a:cs typeface="+mn-lt"/>
              </a:rPr>
              <a:t>The </a:t>
            </a:r>
            <a:r>
              <a:rPr lang="en-GB" sz="2400" b="1" dirty="0">
                <a:solidFill>
                  <a:srgbClr val="002060"/>
                </a:solidFill>
                <a:highlight>
                  <a:srgbClr val="00FF00"/>
                </a:highlight>
                <a:ea typeface="+mn-lt"/>
                <a:cs typeface="+mn-lt"/>
              </a:rPr>
              <a:t>honest nodes</a:t>
            </a:r>
            <a:r>
              <a:rPr lang="en-GB" sz="2400" b="1" dirty="0">
                <a:solidFill>
                  <a:srgbClr val="002060"/>
                </a:solidFill>
                <a:ea typeface="+mn-lt"/>
                <a:cs typeface="+mn-lt"/>
              </a:rPr>
              <a:t> continue to mine on the </a:t>
            </a:r>
            <a:r>
              <a:rPr lang="en-GB" sz="2400" b="1" dirty="0">
                <a:solidFill>
                  <a:srgbClr val="002060"/>
                </a:solidFill>
                <a:highlight>
                  <a:srgbClr val="00FF00"/>
                </a:highlight>
                <a:ea typeface="+mn-lt"/>
                <a:cs typeface="+mn-lt"/>
              </a:rPr>
              <a:t>public chain</a:t>
            </a:r>
            <a:r>
              <a:rPr lang="en-GB" sz="2400" b="1" dirty="0">
                <a:solidFill>
                  <a:srgbClr val="002060"/>
                </a:solidFill>
                <a:ea typeface="+mn-lt"/>
                <a:cs typeface="+mn-lt"/>
              </a:rPr>
              <a:t> </a:t>
            </a:r>
            <a:endParaRPr lang="en-US" sz="2400">
              <a:ea typeface="+mn-lt"/>
              <a:cs typeface="+mn-lt"/>
            </a:endParaRPr>
          </a:p>
          <a:p>
            <a:pPr algn="r"/>
            <a:r>
              <a:rPr lang="en-GB" sz="2400" b="1" dirty="0">
                <a:solidFill>
                  <a:srgbClr val="002060"/>
                </a:solidFill>
                <a:ea typeface="+mn-lt"/>
                <a:cs typeface="+mn-lt"/>
              </a:rPr>
              <a:t>The </a:t>
            </a:r>
            <a:r>
              <a:rPr lang="en-GB" sz="2400" b="1" dirty="0">
                <a:solidFill>
                  <a:srgbClr val="002060"/>
                </a:solidFill>
                <a:highlight>
                  <a:srgbClr val="FF00FF"/>
                </a:highlight>
                <a:ea typeface="+mn-lt"/>
                <a:cs typeface="+mn-lt"/>
              </a:rPr>
              <a:t>pool</a:t>
            </a:r>
            <a:r>
              <a:rPr lang="en-GB" sz="2400" b="1" dirty="0">
                <a:solidFill>
                  <a:srgbClr val="002060"/>
                </a:solidFill>
                <a:ea typeface="+mn-lt"/>
                <a:cs typeface="+mn-lt"/>
              </a:rPr>
              <a:t> mines on its own </a:t>
            </a:r>
            <a:r>
              <a:rPr lang="en-GB" sz="2400" b="1" dirty="0">
                <a:solidFill>
                  <a:srgbClr val="002060"/>
                </a:solidFill>
                <a:highlight>
                  <a:srgbClr val="FF00FF"/>
                </a:highlight>
                <a:ea typeface="+mn-lt"/>
                <a:cs typeface="+mn-lt"/>
              </a:rPr>
              <a:t>private branch</a:t>
            </a:r>
            <a:endParaRPr lang="en-GB" sz="2400" dirty="0">
              <a:cs typeface="Calibri"/>
            </a:endParaRPr>
          </a:p>
        </p:txBody>
      </p:sp>
      <p:sp>
        <p:nvSpPr>
          <p:cNvPr id="11" name="Arrow: Chevron 10">
            <a:extLst>
              <a:ext uri="{FF2B5EF4-FFF2-40B4-BE49-F238E27FC236}">
                <a16:creationId xmlns:a16="http://schemas.microsoft.com/office/drawing/2014/main" xmlns="" id="{A314F2E4-5CB6-4A56-BA30-9EC7967B7C66}"/>
              </a:ext>
            </a:extLst>
          </p:cNvPr>
          <p:cNvSpPr/>
          <p:nvPr/>
        </p:nvSpPr>
        <p:spPr>
          <a:xfrm flipH="1">
            <a:off x="1671409" y="5048054"/>
            <a:ext cx="10068869" cy="715463"/>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dirty="0">
                <a:solidFill>
                  <a:srgbClr val="002060"/>
                </a:solidFill>
                <a:ea typeface="+mn-lt"/>
                <a:cs typeface="+mn-lt"/>
              </a:rPr>
              <a:t>When the </a:t>
            </a:r>
            <a:r>
              <a:rPr lang="en-GB" sz="2400" b="1" dirty="0">
                <a:solidFill>
                  <a:srgbClr val="002060"/>
                </a:solidFill>
                <a:highlight>
                  <a:srgbClr val="00FF00"/>
                </a:highlight>
                <a:ea typeface="+mn-lt"/>
                <a:cs typeface="+mn-lt"/>
              </a:rPr>
              <a:t>public branch approaches</a:t>
            </a:r>
            <a:r>
              <a:rPr lang="en-GB" sz="2400" b="1" dirty="0">
                <a:solidFill>
                  <a:srgbClr val="002060"/>
                </a:solidFill>
                <a:ea typeface="+mn-lt"/>
                <a:cs typeface="+mn-lt"/>
              </a:rPr>
              <a:t> the pool’s </a:t>
            </a:r>
            <a:r>
              <a:rPr lang="en-GB" sz="2400" b="1" dirty="0">
                <a:solidFill>
                  <a:srgbClr val="002060"/>
                </a:solidFill>
                <a:highlight>
                  <a:srgbClr val="00FF00"/>
                </a:highlight>
                <a:ea typeface="+mn-lt"/>
                <a:cs typeface="+mn-lt"/>
              </a:rPr>
              <a:t>private branch in length</a:t>
            </a:r>
            <a:r>
              <a:rPr lang="en-GB" sz="2400" b="1" dirty="0">
                <a:solidFill>
                  <a:srgbClr val="002060"/>
                </a:solidFill>
                <a:ea typeface="+mn-lt"/>
                <a:cs typeface="+mn-lt"/>
              </a:rPr>
              <a:t>, </a:t>
            </a:r>
            <a:endParaRPr lang="en-US" sz="2400" dirty="0">
              <a:ea typeface="+mn-lt"/>
              <a:cs typeface="+mn-lt"/>
            </a:endParaRPr>
          </a:p>
          <a:p>
            <a:pPr algn="r"/>
            <a:r>
              <a:rPr lang="en-GB" sz="2400" b="1" dirty="0">
                <a:solidFill>
                  <a:srgbClr val="002060"/>
                </a:solidFill>
                <a:ea typeface="+mn-lt"/>
                <a:cs typeface="+mn-lt"/>
              </a:rPr>
              <a:t>the </a:t>
            </a:r>
            <a:r>
              <a:rPr lang="en-GB" sz="2400" b="1" dirty="0">
                <a:solidFill>
                  <a:srgbClr val="002060"/>
                </a:solidFill>
                <a:highlight>
                  <a:srgbClr val="FF00FF"/>
                </a:highlight>
                <a:ea typeface="+mn-lt"/>
                <a:cs typeface="+mn-lt"/>
              </a:rPr>
              <a:t>selfish miners reveal blocks</a:t>
            </a:r>
            <a:r>
              <a:rPr lang="en-GB" sz="2400" b="1" dirty="0">
                <a:solidFill>
                  <a:srgbClr val="002060"/>
                </a:solidFill>
                <a:ea typeface="+mn-lt"/>
                <a:cs typeface="+mn-lt"/>
              </a:rPr>
              <a:t> from their </a:t>
            </a:r>
            <a:r>
              <a:rPr lang="en-GB" sz="2400" b="1" dirty="0">
                <a:solidFill>
                  <a:srgbClr val="002060"/>
                </a:solidFill>
                <a:highlight>
                  <a:srgbClr val="FF00FF"/>
                </a:highlight>
                <a:ea typeface="+mn-lt"/>
                <a:cs typeface="+mn-lt"/>
              </a:rPr>
              <a:t>private chain to the public</a:t>
            </a:r>
            <a:endParaRPr lang="en-US" sz="2400" dirty="0">
              <a:ea typeface="+mn-lt"/>
              <a:cs typeface="+mn-lt"/>
            </a:endParaRPr>
          </a:p>
        </p:txBody>
      </p:sp>
    </p:spTree>
    <p:extLst>
      <p:ext uri="{BB962C8B-B14F-4D97-AF65-F5344CB8AC3E}">
        <p14:creationId xmlns:p14="http://schemas.microsoft.com/office/powerpoint/2010/main" val="19325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939919"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1. Any state but two branches of length 1, pools finds a block</a:t>
            </a:r>
            <a:endParaRPr lang="en-US" sz="2400" b="1" dirty="0">
              <a:cs typeface="Calibri" panose="020F0502020204030204"/>
            </a:endParaRPr>
          </a:p>
        </p:txBody>
      </p:sp>
      <p:grpSp>
        <p:nvGrpSpPr>
          <p:cNvPr id="6" name="Group 5">
            <a:extLst>
              <a:ext uri="{FF2B5EF4-FFF2-40B4-BE49-F238E27FC236}">
                <a16:creationId xmlns:a16="http://schemas.microsoft.com/office/drawing/2014/main" xmlns="" id="{BA75C10F-6EC7-4D67-9513-7677F94F96F4}"/>
              </a:ext>
            </a:extLst>
          </p:cNvPr>
          <p:cNvGrpSpPr/>
          <p:nvPr/>
        </p:nvGrpSpPr>
        <p:grpSpPr>
          <a:xfrm>
            <a:off x="4552390" y="4546769"/>
            <a:ext cx="7186842" cy="1651966"/>
            <a:chOff x="183978" y="2615593"/>
            <a:chExt cx="7186842" cy="1651966"/>
          </a:xfrm>
        </p:grpSpPr>
        <p:sp>
          <p:nvSpPr>
            <p:cNvPr id="8" name="Rectangle: Rounded Corners 7">
              <a:extLst>
                <a:ext uri="{FF2B5EF4-FFF2-40B4-BE49-F238E27FC236}">
                  <a16:creationId xmlns:a16="http://schemas.microsoft.com/office/drawing/2014/main" xmlns="" id="{7A573052-F48C-4531-B46C-0FB26B7A2D03}"/>
                </a:ext>
              </a:extLst>
            </p:cNvPr>
            <p:cNvSpPr/>
            <p:nvPr/>
          </p:nvSpPr>
          <p:spPr>
            <a:xfrm>
              <a:off x="657080" y="3265911"/>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9" name="Rectangle: Rounded Corners 8">
              <a:extLst>
                <a:ext uri="{FF2B5EF4-FFF2-40B4-BE49-F238E27FC236}">
                  <a16:creationId xmlns:a16="http://schemas.microsoft.com/office/drawing/2014/main" xmlns="" id="{A99682BE-AD40-4BEE-A12A-C2735CC64413}"/>
                </a:ext>
              </a:extLst>
            </p:cNvPr>
            <p:cNvSpPr/>
            <p:nvPr/>
          </p:nvSpPr>
          <p:spPr>
            <a:xfrm>
              <a:off x="1490045" y="2615593"/>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12" name="Rectangle: Rounded Corners 11">
              <a:extLst>
                <a:ext uri="{FF2B5EF4-FFF2-40B4-BE49-F238E27FC236}">
                  <a16:creationId xmlns:a16="http://schemas.microsoft.com/office/drawing/2014/main" xmlns="" id="{70715587-438E-413C-BE3F-89626C933801}"/>
                </a:ext>
              </a:extLst>
            </p:cNvPr>
            <p:cNvSpPr/>
            <p:nvPr/>
          </p:nvSpPr>
          <p:spPr>
            <a:xfrm>
              <a:off x="1490045" y="3860386"/>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28" name="Rectangle: Rounded Corners 27">
              <a:extLst>
                <a:ext uri="{FF2B5EF4-FFF2-40B4-BE49-F238E27FC236}">
                  <a16:creationId xmlns:a16="http://schemas.microsoft.com/office/drawing/2014/main" xmlns="" id="{DAD54694-AF23-4AAB-ADE4-D2AFC2D32249}"/>
                </a:ext>
              </a:extLst>
            </p:cNvPr>
            <p:cNvSpPr/>
            <p:nvPr/>
          </p:nvSpPr>
          <p:spPr>
            <a:xfrm>
              <a:off x="2717388" y="3860385"/>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29" name="Rectangle: Rounded Corners 28">
              <a:extLst>
                <a:ext uri="{FF2B5EF4-FFF2-40B4-BE49-F238E27FC236}">
                  <a16:creationId xmlns:a16="http://schemas.microsoft.com/office/drawing/2014/main" xmlns="" id="{1F8A80A2-2C8B-4EBE-8BD6-8B708CEDACA4}"/>
                </a:ext>
              </a:extLst>
            </p:cNvPr>
            <p:cNvSpPr/>
            <p:nvPr/>
          </p:nvSpPr>
          <p:spPr>
            <a:xfrm>
              <a:off x="4014532" y="3860384"/>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sp>
          <p:nvSpPr>
            <p:cNvPr id="30" name="Rectangle: Rounded Corners 29">
              <a:extLst>
                <a:ext uri="{FF2B5EF4-FFF2-40B4-BE49-F238E27FC236}">
                  <a16:creationId xmlns:a16="http://schemas.microsoft.com/office/drawing/2014/main" xmlns="" id="{8957C750-9190-4691-A047-F4889A77ECF8}"/>
                </a:ext>
              </a:extLst>
            </p:cNvPr>
            <p:cNvSpPr/>
            <p:nvPr/>
          </p:nvSpPr>
          <p:spPr>
            <a:xfrm>
              <a:off x="5300043" y="3860384"/>
              <a:ext cx="837617"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14</a:t>
              </a:r>
              <a:r>
                <a:rPr lang="en-GB" sz="2000" b="1" baseline="-25000">
                  <a:cs typeface="Calibri"/>
                </a:rPr>
                <a:t>pool</a:t>
              </a:r>
            </a:p>
          </p:txBody>
        </p:sp>
        <p:sp>
          <p:nvSpPr>
            <p:cNvPr id="31" name="Rectangle: Rounded Corners 30">
              <a:extLst>
                <a:ext uri="{FF2B5EF4-FFF2-40B4-BE49-F238E27FC236}">
                  <a16:creationId xmlns:a16="http://schemas.microsoft.com/office/drawing/2014/main" xmlns="" id="{E293DC66-8AD2-42A7-A4FF-8A546A2CB05D}"/>
                </a:ext>
              </a:extLst>
            </p:cNvPr>
            <p:cNvSpPr/>
            <p:nvPr/>
          </p:nvSpPr>
          <p:spPr>
            <a:xfrm>
              <a:off x="6539020" y="3860383"/>
              <a:ext cx="831800" cy="407176"/>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15</a:t>
              </a:r>
              <a:r>
                <a:rPr lang="en-GB" sz="2000" b="1" baseline="-25000">
                  <a:cs typeface="Calibri"/>
                </a:rPr>
                <a:t>pool</a:t>
              </a:r>
            </a:p>
          </p:txBody>
        </p:sp>
        <p:cxnSp>
          <p:nvCxnSpPr>
            <p:cNvPr id="4" name="Straight Arrow Connector 3">
              <a:extLst>
                <a:ext uri="{FF2B5EF4-FFF2-40B4-BE49-F238E27FC236}">
                  <a16:creationId xmlns:a16="http://schemas.microsoft.com/office/drawing/2014/main" xmlns="" id="{E6B4A1E6-027B-4722-BC2E-A87650B1A909}"/>
                </a:ext>
              </a:extLst>
            </p:cNvPr>
            <p:cNvCxnSpPr/>
            <p:nvPr/>
          </p:nvCxnSpPr>
          <p:spPr>
            <a:xfrm flipV="1">
              <a:off x="183978" y="3446108"/>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xmlns="" id="{D719D4C5-AC8F-4ADF-9E69-4A6F24544A85}"/>
                </a:ext>
              </a:extLst>
            </p:cNvPr>
            <p:cNvCxnSpPr>
              <a:cxnSpLocks/>
            </p:cNvCxnSpPr>
            <p:nvPr/>
          </p:nvCxnSpPr>
          <p:spPr>
            <a:xfrm flipH="1" flipV="1">
              <a:off x="922709" y="3614794"/>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88AB67FB-2294-41A6-9143-A0FBE3880707}"/>
                </a:ext>
              </a:extLst>
            </p:cNvPr>
            <p:cNvCxnSpPr>
              <a:cxnSpLocks/>
            </p:cNvCxnSpPr>
            <p:nvPr/>
          </p:nvCxnSpPr>
          <p:spPr>
            <a:xfrm flipV="1">
              <a:off x="2307107" y="4056870"/>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xmlns="" id="{33A2511C-2C4C-439C-84EB-9ADEE23F8731}"/>
                </a:ext>
              </a:extLst>
            </p:cNvPr>
            <p:cNvCxnSpPr>
              <a:cxnSpLocks/>
            </p:cNvCxnSpPr>
            <p:nvPr/>
          </p:nvCxnSpPr>
          <p:spPr>
            <a:xfrm flipV="1">
              <a:off x="3546083" y="4085953"/>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xmlns="" id="{762C3159-915A-44C2-A4B9-7B0F7FE9D182}"/>
                </a:ext>
              </a:extLst>
            </p:cNvPr>
            <p:cNvCxnSpPr>
              <a:cxnSpLocks/>
            </p:cNvCxnSpPr>
            <p:nvPr/>
          </p:nvCxnSpPr>
          <p:spPr>
            <a:xfrm flipV="1">
              <a:off x="4843229" y="4056870"/>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xmlns="" id="{06283555-504C-4C07-B03B-95F07069100D}"/>
                </a:ext>
              </a:extLst>
            </p:cNvPr>
            <p:cNvCxnSpPr>
              <a:cxnSpLocks/>
            </p:cNvCxnSpPr>
            <p:nvPr/>
          </p:nvCxnSpPr>
          <p:spPr>
            <a:xfrm flipV="1">
              <a:off x="6140374" y="4056869"/>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54FD50D6-0CE3-4B62-87C7-7B938B651083}"/>
                </a:ext>
              </a:extLst>
            </p:cNvPr>
            <p:cNvCxnSpPr>
              <a:cxnSpLocks/>
            </p:cNvCxnSpPr>
            <p:nvPr/>
          </p:nvCxnSpPr>
          <p:spPr>
            <a:xfrm flipH="1">
              <a:off x="870356" y="2823709"/>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xmlns="" id="{58EB19A8-FB90-4DFB-8972-33B94206AF8C}"/>
              </a:ext>
            </a:extLst>
          </p:cNvPr>
          <p:cNvGrpSpPr/>
          <p:nvPr/>
        </p:nvGrpSpPr>
        <p:grpSpPr>
          <a:xfrm>
            <a:off x="4552390" y="2603958"/>
            <a:ext cx="5953682" cy="1646152"/>
            <a:chOff x="3214527" y="1679088"/>
            <a:chExt cx="5953682" cy="1646152"/>
          </a:xfrm>
        </p:grpSpPr>
        <p:sp>
          <p:nvSpPr>
            <p:cNvPr id="50" name="Rectangle: Rounded Corners 49">
              <a:extLst>
                <a:ext uri="{FF2B5EF4-FFF2-40B4-BE49-F238E27FC236}">
                  <a16:creationId xmlns:a16="http://schemas.microsoft.com/office/drawing/2014/main" xmlns="" id="{4141FAA9-AD6A-4611-BD05-5BDB942B9946}"/>
                </a:ext>
              </a:extLst>
            </p:cNvPr>
            <p:cNvSpPr/>
            <p:nvPr/>
          </p:nvSpPr>
          <p:spPr>
            <a:xfrm>
              <a:off x="3687629" y="232940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51" name="Rectangle: Rounded Corners 50">
              <a:extLst>
                <a:ext uri="{FF2B5EF4-FFF2-40B4-BE49-F238E27FC236}">
                  <a16:creationId xmlns:a16="http://schemas.microsoft.com/office/drawing/2014/main" xmlns="" id="{603610E6-3B27-4438-92EE-1125A926FF22}"/>
                </a:ext>
              </a:extLst>
            </p:cNvPr>
            <p:cNvSpPr/>
            <p:nvPr/>
          </p:nvSpPr>
          <p:spPr>
            <a:xfrm>
              <a:off x="4520594" y="1679088"/>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52" name="Rectangle: Rounded Corners 51">
              <a:extLst>
                <a:ext uri="{FF2B5EF4-FFF2-40B4-BE49-F238E27FC236}">
                  <a16:creationId xmlns:a16="http://schemas.microsoft.com/office/drawing/2014/main" xmlns="" id="{31E74A3F-D934-48E2-A7BD-DE728B03FBE7}"/>
                </a:ext>
              </a:extLst>
            </p:cNvPr>
            <p:cNvSpPr/>
            <p:nvPr/>
          </p:nvSpPr>
          <p:spPr>
            <a:xfrm>
              <a:off x="4520594" y="2923881"/>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53" name="Rectangle: Rounded Corners 52">
              <a:extLst>
                <a:ext uri="{FF2B5EF4-FFF2-40B4-BE49-F238E27FC236}">
                  <a16:creationId xmlns:a16="http://schemas.microsoft.com/office/drawing/2014/main" xmlns="" id="{8D5DCFA5-03B9-41D0-94E5-CBF56B2B5C2F}"/>
                </a:ext>
              </a:extLst>
            </p:cNvPr>
            <p:cNvSpPr/>
            <p:nvPr/>
          </p:nvSpPr>
          <p:spPr>
            <a:xfrm>
              <a:off x="5747937" y="2923880"/>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54" name="Rectangle: Rounded Corners 53">
              <a:extLst>
                <a:ext uri="{FF2B5EF4-FFF2-40B4-BE49-F238E27FC236}">
                  <a16:creationId xmlns:a16="http://schemas.microsoft.com/office/drawing/2014/main" xmlns="" id="{EBAA716D-FAB8-4F6C-B998-AA85B8C14E29}"/>
                </a:ext>
              </a:extLst>
            </p:cNvPr>
            <p:cNvSpPr/>
            <p:nvPr/>
          </p:nvSpPr>
          <p:spPr>
            <a:xfrm>
              <a:off x="7045081" y="2923879"/>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sp>
          <p:nvSpPr>
            <p:cNvPr id="55" name="Rectangle: Rounded Corners 54">
              <a:extLst>
                <a:ext uri="{FF2B5EF4-FFF2-40B4-BE49-F238E27FC236}">
                  <a16:creationId xmlns:a16="http://schemas.microsoft.com/office/drawing/2014/main" xmlns="" id="{5363A5B3-0AC8-4593-BAF3-A2760C4956BE}"/>
                </a:ext>
              </a:extLst>
            </p:cNvPr>
            <p:cNvSpPr/>
            <p:nvPr/>
          </p:nvSpPr>
          <p:spPr>
            <a:xfrm>
              <a:off x="8330592" y="2923879"/>
              <a:ext cx="837617"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14</a:t>
              </a:r>
              <a:r>
                <a:rPr lang="en-GB" sz="2000" b="1" baseline="-25000">
                  <a:cs typeface="Calibri"/>
                </a:rPr>
                <a:t>pool</a:t>
              </a:r>
            </a:p>
          </p:txBody>
        </p:sp>
        <p:cxnSp>
          <p:nvCxnSpPr>
            <p:cNvPr id="57" name="Straight Arrow Connector 56">
              <a:extLst>
                <a:ext uri="{FF2B5EF4-FFF2-40B4-BE49-F238E27FC236}">
                  <a16:creationId xmlns:a16="http://schemas.microsoft.com/office/drawing/2014/main" xmlns="" id="{6C0D91A7-D104-4D7B-B14B-5BE805830DBB}"/>
                </a:ext>
              </a:extLst>
            </p:cNvPr>
            <p:cNvCxnSpPr>
              <a:cxnSpLocks/>
            </p:cNvCxnSpPr>
            <p:nvPr/>
          </p:nvCxnSpPr>
          <p:spPr>
            <a:xfrm flipV="1">
              <a:off x="3214527" y="250960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xmlns="" id="{D3813B3E-3387-45CC-81F2-D376E3BFACA2}"/>
                </a:ext>
              </a:extLst>
            </p:cNvPr>
            <p:cNvCxnSpPr>
              <a:cxnSpLocks/>
            </p:cNvCxnSpPr>
            <p:nvPr/>
          </p:nvCxnSpPr>
          <p:spPr>
            <a:xfrm flipH="1" flipV="1">
              <a:off x="3953258" y="2678289"/>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xmlns="" id="{C0930920-95F2-4BA2-8882-2F9E453AF544}"/>
                </a:ext>
              </a:extLst>
            </p:cNvPr>
            <p:cNvCxnSpPr>
              <a:cxnSpLocks/>
            </p:cNvCxnSpPr>
            <p:nvPr/>
          </p:nvCxnSpPr>
          <p:spPr>
            <a:xfrm flipV="1">
              <a:off x="5337656" y="31203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xmlns="" id="{17A41A1B-9BC0-47FE-95AD-30FE451113AD}"/>
                </a:ext>
              </a:extLst>
            </p:cNvPr>
            <p:cNvCxnSpPr>
              <a:cxnSpLocks/>
            </p:cNvCxnSpPr>
            <p:nvPr/>
          </p:nvCxnSpPr>
          <p:spPr>
            <a:xfrm flipV="1">
              <a:off x="6576632" y="3149448"/>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xmlns="" id="{7468C1CD-E7D6-4583-9769-A0898600A00B}"/>
                </a:ext>
              </a:extLst>
            </p:cNvPr>
            <p:cNvCxnSpPr>
              <a:cxnSpLocks/>
            </p:cNvCxnSpPr>
            <p:nvPr/>
          </p:nvCxnSpPr>
          <p:spPr>
            <a:xfrm flipV="1">
              <a:off x="7873778" y="31203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xmlns="" id="{354FD756-0813-41B3-93B9-AE0EBC729AC3}"/>
                </a:ext>
              </a:extLst>
            </p:cNvPr>
            <p:cNvCxnSpPr>
              <a:cxnSpLocks/>
            </p:cNvCxnSpPr>
            <p:nvPr/>
          </p:nvCxnSpPr>
          <p:spPr>
            <a:xfrm flipH="1">
              <a:off x="3900905" y="1887204"/>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7" name="Arrow: Curved Right 6">
            <a:extLst>
              <a:ext uri="{FF2B5EF4-FFF2-40B4-BE49-F238E27FC236}">
                <a16:creationId xmlns:a16="http://schemas.microsoft.com/office/drawing/2014/main" xmlns="" id="{485172F2-9289-4B9B-864E-E5EED49B29E6}"/>
              </a:ext>
            </a:extLst>
          </p:cNvPr>
          <p:cNvSpPr/>
          <p:nvPr/>
        </p:nvSpPr>
        <p:spPr>
          <a:xfrm>
            <a:off x="4186244" y="3847952"/>
            <a:ext cx="732916" cy="1215709"/>
          </a:xfrm>
          <a:prstGeom prst="curved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3" name="Group 22">
            <a:extLst>
              <a:ext uri="{FF2B5EF4-FFF2-40B4-BE49-F238E27FC236}">
                <a16:creationId xmlns:a16="http://schemas.microsoft.com/office/drawing/2014/main" xmlns="" id="{91149D66-FFD9-4E80-81BF-ECB9667FCFC6}"/>
              </a:ext>
            </a:extLst>
          </p:cNvPr>
          <p:cNvGrpSpPr/>
          <p:nvPr/>
        </p:nvGrpSpPr>
        <p:grpSpPr>
          <a:xfrm>
            <a:off x="1015780" y="5197085"/>
            <a:ext cx="2132050" cy="995834"/>
            <a:chOff x="788925" y="5220352"/>
            <a:chExt cx="2132050" cy="995834"/>
          </a:xfrm>
        </p:grpSpPr>
        <p:sp>
          <p:nvSpPr>
            <p:cNvPr id="65" name="Rectangle: Rounded Corners 64">
              <a:extLst>
                <a:ext uri="{FF2B5EF4-FFF2-40B4-BE49-F238E27FC236}">
                  <a16:creationId xmlns:a16="http://schemas.microsoft.com/office/drawing/2014/main" xmlns="" id="{80590F90-A45C-462E-AB51-D36DF59127DD}"/>
                </a:ext>
              </a:extLst>
            </p:cNvPr>
            <p:cNvSpPr/>
            <p:nvPr/>
          </p:nvSpPr>
          <p:spPr>
            <a:xfrm>
              <a:off x="1262027" y="5220352"/>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67" name="Rectangle: Rounded Corners 66">
              <a:extLst>
                <a:ext uri="{FF2B5EF4-FFF2-40B4-BE49-F238E27FC236}">
                  <a16:creationId xmlns:a16="http://schemas.microsoft.com/office/drawing/2014/main" xmlns="" id="{81A73D43-8EB1-40A8-A4AA-8EDD0CBC4B9D}"/>
                </a:ext>
              </a:extLst>
            </p:cNvPr>
            <p:cNvSpPr/>
            <p:nvPr/>
          </p:nvSpPr>
          <p:spPr>
            <a:xfrm>
              <a:off x="2094992" y="5814827"/>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71" name="Straight Arrow Connector 70">
              <a:extLst>
                <a:ext uri="{FF2B5EF4-FFF2-40B4-BE49-F238E27FC236}">
                  <a16:creationId xmlns:a16="http://schemas.microsoft.com/office/drawing/2014/main" xmlns="" id="{1CBAF58E-1272-4250-BD65-2C01CFFB0A24}"/>
                </a:ext>
              </a:extLst>
            </p:cNvPr>
            <p:cNvCxnSpPr>
              <a:cxnSpLocks/>
            </p:cNvCxnSpPr>
            <p:nvPr/>
          </p:nvCxnSpPr>
          <p:spPr>
            <a:xfrm flipV="1">
              <a:off x="788925" y="5400549"/>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xmlns="" id="{A5072596-852A-4BDF-866E-C7FFB801E4EB}"/>
                </a:ext>
              </a:extLst>
            </p:cNvPr>
            <p:cNvCxnSpPr>
              <a:cxnSpLocks/>
            </p:cNvCxnSpPr>
            <p:nvPr/>
          </p:nvCxnSpPr>
          <p:spPr>
            <a:xfrm flipH="1" flipV="1">
              <a:off x="1527656" y="5569235"/>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xmlns="" id="{FCABF46A-E1DE-4B43-A863-1DEE90E2BFD0}"/>
              </a:ext>
            </a:extLst>
          </p:cNvPr>
          <p:cNvGrpSpPr/>
          <p:nvPr/>
        </p:nvGrpSpPr>
        <p:grpSpPr>
          <a:xfrm>
            <a:off x="1015779" y="3248458"/>
            <a:ext cx="990796" cy="360640"/>
            <a:chOff x="841275" y="3934840"/>
            <a:chExt cx="990796" cy="360640"/>
          </a:xfrm>
        </p:grpSpPr>
        <p:sp>
          <p:nvSpPr>
            <p:cNvPr id="77" name="Rectangle: Rounded Corners 76">
              <a:extLst>
                <a:ext uri="{FF2B5EF4-FFF2-40B4-BE49-F238E27FC236}">
                  <a16:creationId xmlns:a16="http://schemas.microsoft.com/office/drawing/2014/main" xmlns="" id="{1F363577-B7B7-4656-95DF-BF4308CBA249}"/>
                </a:ext>
              </a:extLst>
            </p:cNvPr>
            <p:cNvSpPr/>
            <p:nvPr/>
          </p:nvSpPr>
          <p:spPr>
            <a:xfrm>
              <a:off x="1314377" y="3934840"/>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cxnSp>
          <p:nvCxnSpPr>
            <p:cNvPr id="79" name="Straight Arrow Connector 78">
              <a:extLst>
                <a:ext uri="{FF2B5EF4-FFF2-40B4-BE49-F238E27FC236}">
                  <a16:creationId xmlns:a16="http://schemas.microsoft.com/office/drawing/2014/main" xmlns="" id="{D9118CB9-B4F3-4D0A-A666-57C130DAB8E7}"/>
                </a:ext>
              </a:extLst>
            </p:cNvPr>
            <p:cNvCxnSpPr>
              <a:cxnSpLocks/>
            </p:cNvCxnSpPr>
            <p:nvPr/>
          </p:nvCxnSpPr>
          <p:spPr>
            <a:xfrm flipV="1">
              <a:off x="841275" y="4115037"/>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grpSp>
      <p:sp>
        <p:nvSpPr>
          <p:cNvPr id="24" name="TextBox 23">
            <a:extLst>
              <a:ext uri="{FF2B5EF4-FFF2-40B4-BE49-F238E27FC236}">
                <a16:creationId xmlns:a16="http://schemas.microsoft.com/office/drawing/2014/main" xmlns="" id="{7DB7E896-353E-473C-B898-EEAE5F3B8B99}"/>
              </a:ext>
            </a:extLst>
          </p:cNvPr>
          <p:cNvSpPr txBox="1"/>
          <p:nvPr/>
        </p:nvSpPr>
        <p:spPr>
          <a:xfrm>
            <a:off x="305814" y="1474995"/>
            <a:ext cx="11887198" cy="1090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FFFF00"/>
                </a:highlight>
                <a:ea typeface="+mn-lt"/>
                <a:cs typeface="+mn-lt"/>
              </a:rPr>
              <a:t>pool appends one block</a:t>
            </a:r>
            <a:r>
              <a:rPr lang="en-GB" sz="2200" b="1" dirty="0">
                <a:solidFill>
                  <a:srgbClr val="002060"/>
                </a:solidFill>
                <a:ea typeface="+mn-lt"/>
                <a:cs typeface="+mn-lt"/>
              </a:rPr>
              <a:t> to its</a:t>
            </a:r>
            <a:r>
              <a:rPr lang="en-GB" sz="2200" b="1" dirty="0">
                <a:solidFill>
                  <a:srgbClr val="002060"/>
                </a:solidFill>
                <a:highlight>
                  <a:srgbClr val="00FF00"/>
                </a:highlight>
                <a:ea typeface="+mn-lt"/>
                <a:cs typeface="+mn-lt"/>
              </a:rPr>
              <a:t> private branch</a:t>
            </a:r>
            <a:r>
              <a:rPr lang="en-GB" sz="2200" b="1" dirty="0">
                <a:solidFill>
                  <a:srgbClr val="002060"/>
                </a:solidFill>
                <a:ea typeface="+mn-lt"/>
                <a:cs typeface="+mn-lt"/>
              </a:rPr>
              <a:t>, increasing its lead on the public branch by one</a:t>
            </a:r>
          </a:p>
          <a:p>
            <a:pPr marL="342900" indent="-342900">
              <a:lnSpc>
                <a:spcPct val="150000"/>
              </a:lnSpc>
              <a:buFont typeface="Wingdings"/>
              <a:buChar char="ü"/>
            </a:pPr>
            <a:r>
              <a:rPr lang="en-GB" sz="2200" b="1" dirty="0">
                <a:solidFill>
                  <a:srgbClr val="002060"/>
                </a:solidFill>
                <a:highlight>
                  <a:srgbClr val="00FFFF"/>
                </a:highlight>
                <a:ea typeface="+mn-lt"/>
                <a:cs typeface="+mn-lt"/>
              </a:rPr>
              <a:t>Revenue </a:t>
            </a:r>
            <a:r>
              <a:rPr lang="en-GB" sz="2200" b="1" dirty="0">
                <a:solidFill>
                  <a:srgbClr val="002060"/>
                </a:solidFill>
                <a:ea typeface="+mn-lt"/>
                <a:cs typeface="+mn-lt"/>
              </a:rPr>
              <a:t>from this block will be</a:t>
            </a:r>
            <a:r>
              <a:rPr lang="en-GB" sz="2200" b="1" dirty="0">
                <a:solidFill>
                  <a:srgbClr val="002060"/>
                </a:solidFill>
                <a:highlight>
                  <a:srgbClr val="FF00FF"/>
                </a:highlight>
                <a:ea typeface="+mn-lt"/>
                <a:cs typeface="+mn-lt"/>
              </a:rPr>
              <a:t> determined later</a:t>
            </a:r>
            <a:endParaRPr lang="en-GB" sz="2200" b="1">
              <a:solidFill>
                <a:srgbClr val="002060"/>
              </a:solidFill>
              <a:highlight>
                <a:srgbClr val="FF00FF"/>
              </a:highlight>
              <a:cs typeface="Calibri" panose="020F0502020204030204"/>
            </a:endParaRPr>
          </a:p>
        </p:txBody>
      </p:sp>
      <p:sp>
        <p:nvSpPr>
          <p:cNvPr id="82" name="Arrow: Curved Right 81">
            <a:extLst>
              <a:ext uri="{FF2B5EF4-FFF2-40B4-BE49-F238E27FC236}">
                <a16:creationId xmlns:a16="http://schemas.microsoft.com/office/drawing/2014/main" xmlns="" id="{A7AD06D1-48E1-410E-B688-47F6AC3421AA}"/>
              </a:ext>
            </a:extLst>
          </p:cNvPr>
          <p:cNvSpPr/>
          <p:nvPr/>
        </p:nvSpPr>
        <p:spPr>
          <a:xfrm>
            <a:off x="318075" y="3847951"/>
            <a:ext cx="732916" cy="1215709"/>
          </a:xfrm>
          <a:prstGeom prst="curved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TextBox 9">
            <a:extLst>
              <a:ext uri="{FF2B5EF4-FFF2-40B4-BE49-F238E27FC236}">
                <a16:creationId xmlns:a16="http://schemas.microsoft.com/office/drawing/2014/main" xmlns="" id="{B9F3AFB4-F3B6-411D-AE68-79D5D0CE8114}"/>
              </a:ext>
            </a:extLst>
          </p:cNvPr>
          <p:cNvSpPr txBox="1"/>
          <p:nvPr/>
        </p:nvSpPr>
        <p:spPr>
          <a:xfrm>
            <a:off x="6649754" y="2566368"/>
            <a:ext cx="2818819"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Others' public chain </a:t>
            </a:r>
            <a:endParaRPr lang="en-US">
              <a:solidFill>
                <a:srgbClr val="00B050"/>
              </a:solidFill>
              <a:cs typeface="Calibri"/>
            </a:endParaRPr>
          </a:p>
        </p:txBody>
      </p:sp>
      <p:sp>
        <p:nvSpPr>
          <p:cNvPr id="11" name="TextBox 10">
            <a:extLst>
              <a:ext uri="{FF2B5EF4-FFF2-40B4-BE49-F238E27FC236}">
                <a16:creationId xmlns:a16="http://schemas.microsoft.com/office/drawing/2014/main" xmlns="" id="{45E8709E-4150-4B11-8E4C-DD25B027F9A8}"/>
              </a:ext>
            </a:extLst>
          </p:cNvPr>
          <p:cNvSpPr txBox="1"/>
          <p:nvPr/>
        </p:nvSpPr>
        <p:spPr>
          <a:xfrm>
            <a:off x="9273131" y="3374904"/>
            <a:ext cx="2824634"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Pool's private chain</a:t>
            </a:r>
            <a:endParaRPr lang="en-US">
              <a:solidFill>
                <a:srgbClr val="00B050"/>
              </a:solidFill>
              <a:ea typeface="+mn-lt"/>
              <a:cs typeface="+mn-lt"/>
            </a:endParaRPr>
          </a:p>
        </p:txBody>
      </p:sp>
      <p:sp>
        <p:nvSpPr>
          <p:cNvPr id="13" name="TextBox 12"/>
          <p:cNvSpPr txBox="1"/>
          <p:nvPr/>
        </p:nvSpPr>
        <p:spPr>
          <a:xfrm>
            <a:off x="2971800" y="4735815"/>
            <a:ext cx="461986" cy="369332"/>
          </a:xfrm>
          <a:prstGeom prst="rect">
            <a:avLst/>
          </a:prstGeom>
          <a:noFill/>
        </p:spPr>
        <p:txBody>
          <a:bodyPr wrap="none" rtlCol="0">
            <a:spAutoFit/>
          </a:bodyPr>
          <a:lstStyle/>
          <a:p>
            <a:r>
              <a:rPr lang="en-US" dirty="0" smtClean="0"/>
              <a:t>OR</a:t>
            </a:r>
            <a:endParaRPr lang="en-US" dirty="0"/>
          </a:p>
        </p:txBody>
      </p:sp>
    </p:spTree>
    <p:extLst>
      <p:ext uri="{BB962C8B-B14F-4D97-AF65-F5344CB8AC3E}">
        <p14:creationId xmlns:p14="http://schemas.microsoft.com/office/powerpoint/2010/main" val="33581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24" grpId="0"/>
      <p:bldP spid="82" grpId="0" animBg="1"/>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695615"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2. Was two branches of length 1, pools finds a block</a:t>
            </a:r>
            <a:endParaRPr lang="en-US" sz="2400" b="1" dirty="0">
              <a:ea typeface="+mn-lt"/>
              <a:cs typeface="+mn-lt"/>
            </a:endParaRPr>
          </a:p>
        </p:txBody>
      </p:sp>
      <p:grpSp>
        <p:nvGrpSpPr>
          <p:cNvPr id="15" name="Group 14">
            <a:extLst>
              <a:ext uri="{FF2B5EF4-FFF2-40B4-BE49-F238E27FC236}">
                <a16:creationId xmlns:a16="http://schemas.microsoft.com/office/drawing/2014/main" xmlns="" id="{795C1AED-54C8-436F-897D-346B73A1D1B0}"/>
              </a:ext>
            </a:extLst>
          </p:cNvPr>
          <p:cNvGrpSpPr/>
          <p:nvPr/>
        </p:nvGrpSpPr>
        <p:grpSpPr>
          <a:xfrm>
            <a:off x="8333305" y="3418311"/>
            <a:ext cx="3359393" cy="1646152"/>
            <a:chOff x="8205336" y="3360143"/>
            <a:chExt cx="3359393" cy="1646152"/>
          </a:xfrm>
        </p:grpSpPr>
        <p:sp>
          <p:nvSpPr>
            <p:cNvPr id="8" name="Rectangle: Rounded Corners 7">
              <a:extLst>
                <a:ext uri="{FF2B5EF4-FFF2-40B4-BE49-F238E27FC236}">
                  <a16:creationId xmlns:a16="http://schemas.microsoft.com/office/drawing/2014/main" xmlns="" id="{7A573052-F48C-4531-B46C-0FB26B7A2D03}"/>
                </a:ext>
              </a:extLst>
            </p:cNvPr>
            <p:cNvSpPr/>
            <p:nvPr/>
          </p:nvSpPr>
          <p:spPr>
            <a:xfrm>
              <a:off x="8678438" y="4010461"/>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9" name="Rectangle: Rounded Corners 8">
              <a:extLst>
                <a:ext uri="{FF2B5EF4-FFF2-40B4-BE49-F238E27FC236}">
                  <a16:creationId xmlns:a16="http://schemas.microsoft.com/office/drawing/2014/main" xmlns="" id="{A99682BE-AD40-4BEE-A12A-C2735CC64413}"/>
                </a:ext>
              </a:extLst>
            </p:cNvPr>
            <p:cNvSpPr/>
            <p:nvPr/>
          </p:nvSpPr>
          <p:spPr>
            <a:xfrm>
              <a:off x="9511403" y="3360143"/>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12" name="Rectangle: Rounded Corners 11">
              <a:extLst>
                <a:ext uri="{FF2B5EF4-FFF2-40B4-BE49-F238E27FC236}">
                  <a16:creationId xmlns:a16="http://schemas.microsoft.com/office/drawing/2014/main" xmlns="" id="{70715587-438E-413C-BE3F-89626C933801}"/>
                </a:ext>
              </a:extLst>
            </p:cNvPr>
            <p:cNvSpPr/>
            <p:nvPr/>
          </p:nvSpPr>
          <p:spPr>
            <a:xfrm>
              <a:off x="9511403" y="4604936"/>
              <a:ext cx="825983" cy="401359"/>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28" name="Rectangle: Rounded Corners 27">
              <a:extLst>
                <a:ext uri="{FF2B5EF4-FFF2-40B4-BE49-F238E27FC236}">
                  <a16:creationId xmlns:a16="http://schemas.microsoft.com/office/drawing/2014/main" xmlns="" id="{DAD54694-AF23-4AAB-ADE4-D2AFC2D32249}"/>
                </a:ext>
              </a:extLst>
            </p:cNvPr>
            <p:cNvSpPr/>
            <p:nvPr/>
          </p:nvSpPr>
          <p:spPr>
            <a:xfrm>
              <a:off x="10738746" y="4604935"/>
              <a:ext cx="825983" cy="395542"/>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cxnSp>
          <p:nvCxnSpPr>
            <p:cNvPr id="4" name="Straight Arrow Connector 3">
              <a:extLst>
                <a:ext uri="{FF2B5EF4-FFF2-40B4-BE49-F238E27FC236}">
                  <a16:creationId xmlns:a16="http://schemas.microsoft.com/office/drawing/2014/main" xmlns="" id="{E6B4A1E6-027B-4722-BC2E-A87650B1A909}"/>
                </a:ext>
              </a:extLst>
            </p:cNvPr>
            <p:cNvCxnSpPr/>
            <p:nvPr/>
          </p:nvCxnSpPr>
          <p:spPr>
            <a:xfrm flipV="1">
              <a:off x="8205336" y="4190658"/>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xmlns="" id="{D719D4C5-AC8F-4ADF-9E69-4A6F24544A85}"/>
                </a:ext>
              </a:extLst>
            </p:cNvPr>
            <p:cNvCxnSpPr>
              <a:cxnSpLocks/>
            </p:cNvCxnSpPr>
            <p:nvPr/>
          </p:nvCxnSpPr>
          <p:spPr>
            <a:xfrm flipH="1" flipV="1">
              <a:off x="8944067" y="4359344"/>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88AB67FB-2294-41A6-9143-A0FBE3880707}"/>
                </a:ext>
              </a:extLst>
            </p:cNvPr>
            <p:cNvCxnSpPr>
              <a:cxnSpLocks/>
            </p:cNvCxnSpPr>
            <p:nvPr/>
          </p:nvCxnSpPr>
          <p:spPr>
            <a:xfrm flipV="1">
              <a:off x="10328465" y="4801420"/>
              <a:ext cx="407176" cy="5817"/>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54FD50D6-0CE3-4B62-87C7-7B938B651083}"/>
                </a:ext>
              </a:extLst>
            </p:cNvPr>
            <p:cNvCxnSpPr>
              <a:cxnSpLocks/>
            </p:cNvCxnSpPr>
            <p:nvPr/>
          </p:nvCxnSpPr>
          <p:spPr>
            <a:xfrm flipH="1">
              <a:off x="8891714" y="3568259"/>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13" name="Group 12">
            <a:extLst>
              <a:ext uri="{FF2B5EF4-FFF2-40B4-BE49-F238E27FC236}">
                <a16:creationId xmlns:a16="http://schemas.microsoft.com/office/drawing/2014/main" xmlns="" id="{E76A6315-A783-402C-8B95-D34254ACADF4}"/>
              </a:ext>
            </a:extLst>
          </p:cNvPr>
          <p:cNvGrpSpPr/>
          <p:nvPr/>
        </p:nvGrpSpPr>
        <p:grpSpPr>
          <a:xfrm>
            <a:off x="3726406" y="3418309"/>
            <a:ext cx="3359393" cy="1646152"/>
            <a:chOff x="4552390" y="2603958"/>
            <a:chExt cx="3359393" cy="1646152"/>
          </a:xfrm>
        </p:grpSpPr>
        <p:sp>
          <p:nvSpPr>
            <p:cNvPr id="50" name="Rectangle: Rounded Corners 49">
              <a:extLst>
                <a:ext uri="{FF2B5EF4-FFF2-40B4-BE49-F238E27FC236}">
                  <a16:creationId xmlns:a16="http://schemas.microsoft.com/office/drawing/2014/main" xmlns="" id="{4141FAA9-AD6A-4611-BD05-5BDB942B9946}"/>
                </a:ext>
              </a:extLst>
            </p:cNvPr>
            <p:cNvSpPr/>
            <p:nvPr/>
          </p:nvSpPr>
          <p:spPr>
            <a:xfrm>
              <a:off x="5025492" y="325427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51" name="Rectangle: Rounded Corners 50">
              <a:extLst>
                <a:ext uri="{FF2B5EF4-FFF2-40B4-BE49-F238E27FC236}">
                  <a16:creationId xmlns:a16="http://schemas.microsoft.com/office/drawing/2014/main" xmlns="" id="{603610E6-3B27-4438-92EE-1125A926FF22}"/>
                </a:ext>
              </a:extLst>
            </p:cNvPr>
            <p:cNvSpPr/>
            <p:nvPr/>
          </p:nvSpPr>
          <p:spPr>
            <a:xfrm>
              <a:off x="5858457" y="2603958"/>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52" name="Rectangle: Rounded Corners 51">
              <a:extLst>
                <a:ext uri="{FF2B5EF4-FFF2-40B4-BE49-F238E27FC236}">
                  <a16:creationId xmlns:a16="http://schemas.microsoft.com/office/drawing/2014/main" xmlns="" id="{31E74A3F-D934-48E2-A7BD-DE728B03FBE7}"/>
                </a:ext>
              </a:extLst>
            </p:cNvPr>
            <p:cNvSpPr/>
            <p:nvPr/>
          </p:nvSpPr>
          <p:spPr>
            <a:xfrm>
              <a:off x="5858457" y="3848751"/>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53" name="Rectangle: Rounded Corners 52">
              <a:extLst>
                <a:ext uri="{FF2B5EF4-FFF2-40B4-BE49-F238E27FC236}">
                  <a16:creationId xmlns:a16="http://schemas.microsoft.com/office/drawing/2014/main" xmlns="" id="{8D5DCFA5-03B9-41D0-94E5-CBF56B2B5C2F}"/>
                </a:ext>
              </a:extLst>
            </p:cNvPr>
            <p:cNvSpPr/>
            <p:nvPr/>
          </p:nvSpPr>
          <p:spPr>
            <a:xfrm>
              <a:off x="7085800" y="3848750"/>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cxnSp>
          <p:nvCxnSpPr>
            <p:cNvPr id="57" name="Straight Arrow Connector 56">
              <a:extLst>
                <a:ext uri="{FF2B5EF4-FFF2-40B4-BE49-F238E27FC236}">
                  <a16:creationId xmlns:a16="http://schemas.microsoft.com/office/drawing/2014/main" xmlns="" id="{6C0D91A7-D104-4D7B-B14B-5BE805830DBB}"/>
                </a:ext>
              </a:extLst>
            </p:cNvPr>
            <p:cNvCxnSpPr>
              <a:cxnSpLocks/>
            </p:cNvCxnSpPr>
            <p:nvPr/>
          </p:nvCxnSpPr>
          <p:spPr>
            <a:xfrm flipV="1">
              <a:off x="4552390" y="343447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xmlns="" id="{D3813B3E-3387-45CC-81F2-D376E3BFACA2}"/>
                </a:ext>
              </a:extLst>
            </p:cNvPr>
            <p:cNvCxnSpPr>
              <a:cxnSpLocks/>
            </p:cNvCxnSpPr>
            <p:nvPr/>
          </p:nvCxnSpPr>
          <p:spPr>
            <a:xfrm flipH="1" flipV="1">
              <a:off x="5291121" y="3603159"/>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xmlns="" id="{C0930920-95F2-4BA2-8882-2F9E453AF544}"/>
                </a:ext>
              </a:extLst>
            </p:cNvPr>
            <p:cNvCxnSpPr>
              <a:cxnSpLocks/>
            </p:cNvCxnSpPr>
            <p:nvPr/>
          </p:nvCxnSpPr>
          <p:spPr>
            <a:xfrm flipV="1">
              <a:off x="6675519" y="404523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xmlns="" id="{354FD756-0813-41B3-93B9-AE0EBC729AC3}"/>
                </a:ext>
              </a:extLst>
            </p:cNvPr>
            <p:cNvCxnSpPr>
              <a:cxnSpLocks/>
            </p:cNvCxnSpPr>
            <p:nvPr/>
          </p:nvCxnSpPr>
          <p:spPr>
            <a:xfrm flipH="1">
              <a:off x="5238768" y="2812074"/>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24" name="TextBox 23">
            <a:extLst>
              <a:ext uri="{FF2B5EF4-FFF2-40B4-BE49-F238E27FC236}">
                <a16:creationId xmlns:a16="http://schemas.microsoft.com/office/drawing/2014/main" xmlns="" id="{7DB7E896-353E-473C-B898-EEAE5F3B8B99}"/>
              </a:ext>
            </a:extLst>
          </p:cNvPr>
          <p:cNvSpPr txBox="1"/>
          <p:nvPr/>
        </p:nvSpPr>
        <p:spPr>
          <a:xfrm>
            <a:off x="323265" y="1573879"/>
            <a:ext cx="11253169" cy="105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FFFF00"/>
                </a:highlight>
                <a:ea typeface="+mn-lt"/>
                <a:cs typeface="+mn-lt"/>
              </a:rPr>
              <a:t>pool publishes</a:t>
            </a:r>
            <a:r>
              <a:rPr lang="en-GB" sz="2200" b="1" dirty="0">
                <a:solidFill>
                  <a:srgbClr val="002060"/>
                </a:solidFill>
                <a:ea typeface="+mn-lt"/>
                <a:cs typeface="+mn-lt"/>
              </a:rPr>
              <a:t> its </a:t>
            </a:r>
            <a:r>
              <a:rPr lang="en-GB" sz="2200" b="1" dirty="0">
                <a:solidFill>
                  <a:srgbClr val="002060"/>
                </a:solidFill>
                <a:highlight>
                  <a:srgbClr val="00FF00"/>
                </a:highlight>
                <a:ea typeface="+mn-lt"/>
                <a:cs typeface="+mn-lt"/>
              </a:rPr>
              <a:t>secret branch of length two</a:t>
            </a:r>
            <a:endParaRPr lang="en-US" sz="2200" b="1" dirty="0">
              <a:solidFill>
                <a:srgbClr val="002060"/>
              </a:solidFill>
              <a:highlight>
                <a:srgbClr val="00FF00"/>
              </a:highlight>
              <a:cs typeface="Calibri"/>
            </a:endParaRPr>
          </a:p>
          <a:p>
            <a:pPr marL="342900" indent="-342900">
              <a:lnSpc>
                <a:spcPct val="150000"/>
              </a:lnSpc>
              <a:buFont typeface="Wingdings"/>
              <a:buChar char="ü"/>
            </a:pPr>
            <a:r>
              <a:rPr lang="en-GB" sz="2200" b="1" dirty="0">
                <a:solidFill>
                  <a:srgbClr val="002060"/>
                </a:solidFill>
                <a:highlight>
                  <a:srgbClr val="00FFFF"/>
                </a:highlight>
                <a:ea typeface="+mn-lt"/>
                <a:cs typeface="+mn-lt"/>
              </a:rPr>
              <a:t>Pool</a:t>
            </a:r>
            <a:r>
              <a:rPr lang="en-GB" sz="2200" b="1" dirty="0">
                <a:solidFill>
                  <a:srgbClr val="002060"/>
                </a:solidFill>
                <a:ea typeface="+mn-lt"/>
                <a:cs typeface="+mn-lt"/>
              </a:rPr>
              <a:t> obtains a </a:t>
            </a:r>
            <a:r>
              <a:rPr lang="en-GB" sz="2200" b="1" dirty="0">
                <a:solidFill>
                  <a:srgbClr val="002060"/>
                </a:solidFill>
                <a:highlight>
                  <a:srgbClr val="FF00FF"/>
                </a:highlight>
                <a:ea typeface="+mn-lt"/>
                <a:cs typeface="+mn-lt"/>
              </a:rPr>
              <a:t>revenue of two</a:t>
            </a:r>
          </a:p>
        </p:txBody>
      </p:sp>
      <p:grpSp>
        <p:nvGrpSpPr>
          <p:cNvPr id="11" name="Group 10">
            <a:extLst>
              <a:ext uri="{FF2B5EF4-FFF2-40B4-BE49-F238E27FC236}">
                <a16:creationId xmlns:a16="http://schemas.microsoft.com/office/drawing/2014/main" xmlns="" id="{4C69C0B2-D35D-496D-A623-158F7D51C4F2}"/>
              </a:ext>
            </a:extLst>
          </p:cNvPr>
          <p:cNvGrpSpPr/>
          <p:nvPr/>
        </p:nvGrpSpPr>
        <p:grpSpPr>
          <a:xfrm>
            <a:off x="358481" y="3418308"/>
            <a:ext cx="2132051" cy="1646152"/>
            <a:chOff x="405015" y="3482293"/>
            <a:chExt cx="2132051" cy="1646152"/>
          </a:xfrm>
        </p:grpSpPr>
        <p:sp>
          <p:nvSpPr>
            <p:cNvPr id="47" name="Rectangle: Rounded Corners 46">
              <a:extLst>
                <a:ext uri="{FF2B5EF4-FFF2-40B4-BE49-F238E27FC236}">
                  <a16:creationId xmlns:a16="http://schemas.microsoft.com/office/drawing/2014/main" xmlns="" id="{FD58813A-7ABB-497B-AE96-449D43043AEB}"/>
                </a:ext>
              </a:extLst>
            </p:cNvPr>
            <p:cNvSpPr/>
            <p:nvPr/>
          </p:nvSpPr>
          <p:spPr>
            <a:xfrm>
              <a:off x="878117" y="4132611"/>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48" name="Rectangle: Rounded Corners 47">
              <a:extLst>
                <a:ext uri="{FF2B5EF4-FFF2-40B4-BE49-F238E27FC236}">
                  <a16:creationId xmlns:a16="http://schemas.microsoft.com/office/drawing/2014/main" xmlns="" id="{CDEEC1CD-4425-45B7-8D04-9F7C8CFDAB18}"/>
                </a:ext>
              </a:extLst>
            </p:cNvPr>
            <p:cNvSpPr/>
            <p:nvPr/>
          </p:nvSpPr>
          <p:spPr>
            <a:xfrm>
              <a:off x="1711082" y="3482293"/>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49" name="Rectangle: Rounded Corners 48">
              <a:extLst>
                <a:ext uri="{FF2B5EF4-FFF2-40B4-BE49-F238E27FC236}">
                  <a16:creationId xmlns:a16="http://schemas.microsoft.com/office/drawing/2014/main" xmlns="" id="{FE842F3E-B4D2-4D9E-A486-9109468A9EB2}"/>
                </a:ext>
              </a:extLst>
            </p:cNvPr>
            <p:cNvSpPr/>
            <p:nvPr/>
          </p:nvSpPr>
          <p:spPr>
            <a:xfrm>
              <a:off x="1711082" y="4727086"/>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62" name="Straight Arrow Connector 61">
              <a:extLst>
                <a:ext uri="{FF2B5EF4-FFF2-40B4-BE49-F238E27FC236}">
                  <a16:creationId xmlns:a16="http://schemas.microsoft.com/office/drawing/2014/main" xmlns="" id="{3D15DDD7-FA52-4EE8-B7B8-882DE6DB1BA4}"/>
                </a:ext>
              </a:extLst>
            </p:cNvPr>
            <p:cNvCxnSpPr>
              <a:cxnSpLocks/>
            </p:cNvCxnSpPr>
            <p:nvPr/>
          </p:nvCxnSpPr>
          <p:spPr>
            <a:xfrm flipV="1">
              <a:off x="405015" y="4312808"/>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xmlns="" id="{151EF556-F77E-47AB-8CB3-91918E3F5DF3}"/>
                </a:ext>
              </a:extLst>
            </p:cNvPr>
            <p:cNvCxnSpPr>
              <a:cxnSpLocks/>
            </p:cNvCxnSpPr>
            <p:nvPr/>
          </p:nvCxnSpPr>
          <p:spPr>
            <a:xfrm flipH="1" flipV="1">
              <a:off x="1143746" y="4481494"/>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xmlns="" id="{0AA93F85-9BB8-435D-9930-F47B328C9516}"/>
                </a:ext>
              </a:extLst>
            </p:cNvPr>
            <p:cNvCxnSpPr>
              <a:cxnSpLocks/>
            </p:cNvCxnSpPr>
            <p:nvPr/>
          </p:nvCxnSpPr>
          <p:spPr>
            <a:xfrm flipH="1">
              <a:off x="1091393" y="3690409"/>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14" name="Arrow: Right 13">
            <a:extLst>
              <a:ext uri="{FF2B5EF4-FFF2-40B4-BE49-F238E27FC236}">
                <a16:creationId xmlns:a16="http://schemas.microsoft.com/office/drawing/2014/main" xmlns="" id="{8EA409E3-5B5E-4D9A-B370-20A2970B5183}"/>
              </a:ext>
            </a:extLst>
          </p:cNvPr>
          <p:cNvSpPr/>
          <p:nvPr/>
        </p:nvSpPr>
        <p:spPr>
          <a:xfrm>
            <a:off x="2640230" y="4001034"/>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
        <p:nvSpPr>
          <p:cNvPr id="70" name="Arrow: Right 69">
            <a:extLst>
              <a:ext uri="{FF2B5EF4-FFF2-40B4-BE49-F238E27FC236}">
                <a16:creationId xmlns:a16="http://schemas.microsoft.com/office/drawing/2014/main" xmlns="" id="{EBA8D80A-33C6-4C7A-A305-97E9A4355729}"/>
              </a:ext>
            </a:extLst>
          </p:cNvPr>
          <p:cNvSpPr/>
          <p:nvPr/>
        </p:nvSpPr>
        <p:spPr>
          <a:xfrm>
            <a:off x="7212230" y="4001033"/>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Tree>
    <p:extLst>
      <p:ext uri="{BB962C8B-B14F-4D97-AF65-F5344CB8AC3E}">
        <p14:creationId xmlns:p14="http://schemas.microsoft.com/office/powerpoint/2010/main" val="32412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14" grpId="0" animBg="1"/>
      <p:bldP spid="7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8858971"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3. Was two branches of length 1, others find a block after pool head</a:t>
            </a:r>
            <a:endParaRPr lang="en-US" sz="2400" b="1" dirty="0">
              <a:ea typeface="+mn-lt"/>
              <a:cs typeface="+mn-lt"/>
            </a:endParaRPr>
          </a:p>
        </p:txBody>
      </p:sp>
      <p:grpSp>
        <p:nvGrpSpPr>
          <p:cNvPr id="6" name="Group 5">
            <a:extLst>
              <a:ext uri="{FF2B5EF4-FFF2-40B4-BE49-F238E27FC236}">
                <a16:creationId xmlns:a16="http://schemas.microsoft.com/office/drawing/2014/main" xmlns="" id="{54AE4813-A63F-4062-A575-4A056678B2AE}"/>
              </a:ext>
            </a:extLst>
          </p:cNvPr>
          <p:cNvGrpSpPr/>
          <p:nvPr/>
        </p:nvGrpSpPr>
        <p:grpSpPr>
          <a:xfrm>
            <a:off x="6681336" y="3441577"/>
            <a:ext cx="3359393" cy="1657787"/>
            <a:chOff x="6681336" y="3441577"/>
            <a:chExt cx="3359393" cy="1657787"/>
          </a:xfrm>
        </p:grpSpPr>
        <p:sp>
          <p:nvSpPr>
            <p:cNvPr id="8" name="Rectangle: Rounded Corners 7">
              <a:extLst>
                <a:ext uri="{FF2B5EF4-FFF2-40B4-BE49-F238E27FC236}">
                  <a16:creationId xmlns:a16="http://schemas.microsoft.com/office/drawing/2014/main" xmlns="" id="{7A573052-F48C-4531-B46C-0FB26B7A2D03}"/>
                </a:ext>
              </a:extLst>
            </p:cNvPr>
            <p:cNvSpPr/>
            <p:nvPr/>
          </p:nvSpPr>
          <p:spPr>
            <a:xfrm>
              <a:off x="7154438" y="4103530"/>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9" name="Rectangle: Rounded Corners 8">
              <a:extLst>
                <a:ext uri="{FF2B5EF4-FFF2-40B4-BE49-F238E27FC236}">
                  <a16:creationId xmlns:a16="http://schemas.microsoft.com/office/drawing/2014/main" xmlns="" id="{A99682BE-AD40-4BEE-A12A-C2735CC64413}"/>
                </a:ext>
              </a:extLst>
            </p:cNvPr>
            <p:cNvSpPr/>
            <p:nvPr/>
          </p:nvSpPr>
          <p:spPr>
            <a:xfrm>
              <a:off x="7987403" y="3453212"/>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12" name="Rectangle: Rounded Corners 11">
              <a:extLst>
                <a:ext uri="{FF2B5EF4-FFF2-40B4-BE49-F238E27FC236}">
                  <a16:creationId xmlns:a16="http://schemas.microsoft.com/office/drawing/2014/main" xmlns="" id="{70715587-438E-413C-BE3F-89626C933801}"/>
                </a:ext>
              </a:extLst>
            </p:cNvPr>
            <p:cNvSpPr/>
            <p:nvPr/>
          </p:nvSpPr>
          <p:spPr>
            <a:xfrm>
              <a:off x="7987403" y="4698005"/>
              <a:ext cx="825983" cy="401359"/>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28" name="Rectangle: Rounded Corners 27">
              <a:extLst>
                <a:ext uri="{FF2B5EF4-FFF2-40B4-BE49-F238E27FC236}">
                  <a16:creationId xmlns:a16="http://schemas.microsoft.com/office/drawing/2014/main" xmlns="" id="{DAD54694-AF23-4AAB-ADE4-D2AFC2D32249}"/>
                </a:ext>
              </a:extLst>
            </p:cNvPr>
            <p:cNvSpPr/>
            <p:nvPr/>
          </p:nvSpPr>
          <p:spPr>
            <a:xfrm>
              <a:off x="9214746" y="3441577"/>
              <a:ext cx="825983" cy="395542"/>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pub</a:t>
              </a:r>
            </a:p>
          </p:txBody>
        </p:sp>
        <p:cxnSp>
          <p:nvCxnSpPr>
            <p:cNvPr id="4" name="Straight Arrow Connector 3">
              <a:extLst>
                <a:ext uri="{FF2B5EF4-FFF2-40B4-BE49-F238E27FC236}">
                  <a16:creationId xmlns:a16="http://schemas.microsoft.com/office/drawing/2014/main" xmlns="" id="{E6B4A1E6-027B-4722-BC2E-A87650B1A909}"/>
                </a:ext>
              </a:extLst>
            </p:cNvPr>
            <p:cNvCxnSpPr/>
            <p:nvPr/>
          </p:nvCxnSpPr>
          <p:spPr>
            <a:xfrm flipV="1">
              <a:off x="6681336" y="4283727"/>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xmlns="" id="{D719D4C5-AC8F-4ADF-9E69-4A6F24544A85}"/>
                </a:ext>
              </a:extLst>
            </p:cNvPr>
            <p:cNvCxnSpPr>
              <a:cxnSpLocks/>
            </p:cNvCxnSpPr>
            <p:nvPr/>
          </p:nvCxnSpPr>
          <p:spPr>
            <a:xfrm flipH="1" flipV="1">
              <a:off x="7420067" y="4452413"/>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88AB67FB-2294-41A6-9143-A0FBE3880707}"/>
                </a:ext>
              </a:extLst>
            </p:cNvPr>
            <p:cNvCxnSpPr>
              <a:cxnSpLocks/>
            </p:cNvCxnSpPr>
            <p:nvPr/>
          </p:nvCxnSpPr>
          <p:spPr>
            <a:xfrm flipV="1">
              <a:off x="8804465" y="3818383"/>
              <a:ext cx="465343" cy="109355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54FD50D6-0CE3-4B62-87C7-7B938B651083}"/>
                </a:ext>
              </a:extLst>
            </p:cNvPr>
            <p:cNvCxnSpPr>
              <a:cxnSpLocks/>
            </p:cNvCxnSpPr>
            <p:nvPr/>
          </p:nvCxnSpPr>
          <p:spPr>
            <a:xfrm flipH="1">
              <a:off x="7367714" y="3661328"/>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24" name="TextBox 23">
            <a:extLst>
              <a:ext uri="{FF2B5EF4-FFF2-40B4-BE49-F238E27FC236}">
                <a16:creationId xmlns:a16="http://schemas.microsoft.com/office/drawing/2014/main" xmlns="" id="{7DB7E896-353E-473C-B898-EEAE5F3B8B99}"/>
              </a:ext>
            </a:extLst>
          </p:cNvPr>
          <p:cNvSpPr txBox="1"/>
          <p:nvPr/>
        </p:nvSpPr>
        <p:spPr>
          <a:xfrm>
            <a:off x="323265" y="1573879"/>
            <a:ext cx="11904648" cy="105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00FFFF"/>
                </a:highlight>
                <a:ea typeface="+mn-lt"/>
                <a:cs typeface="+mn-lt"/>
              </a:rPr>
              <a:t>pool </a:t>
            </a:r>
            <a:r>
              <a:rPr lang="en-GB" sz="2200" b="1" dirty="0">
                <a:solidFill>
                  <a:srgbClr val="002060"/>
                </a:solidFill>
                <a:ea typeface="+mn-lt"/>
                <a:cs typeface="+mn-lt"/>
              </a:rPr>
              <a:t>and the </a:t>
            </a:r>
            <a:r>
              <a:rPr lang="en-GB" sz="2200" b="1" dirty="0">
                <a:solidFill>
                  <a:srgbClr val="002060"/>
                </a:solidFill>
                <a:highlight>
                  <a:srgbClr val="00FFFF"/>
                </a:highlight>
                <a:ea typeface="+mn-lt"/>
                <a:cs typeface="+mn-lt"/>
              </a:rPr>
              <a:t>others</a:t>
            </a:r>
            <a:r>
              <a:rPr lang="en-GB" sz="2200" b="1" dirty="0">
                <a:solidFill>
                  <a:srgbClr val="002060"/>
                </a:solidFill>
                <a:ea typeface="+mn-lt"/>
                <a:cs typeface="+mn-lt"/>
              </a:rPr>
              <a:t> obtain a </a:t>
            </a:r>
            <a:r>
              <a:rPr lang="en-GB" sz="2200" b="1" dirty="0">
                <a:solidFill>
                  <a:srgbClr val="002060"/>
                </a:solidFill>
                <a:highlight>
                  <a:srgbClr val="FF00FF"/>
                </a:highlight>
                <a:ea typeface="+mn-lt"/>
                <a:cs typeface="+mn-lt"/>
              </a:rPr>
              <a:t>revenue of one each</a:t>
            </a:r>
            <a:r>
              <a:rPr lang="en-GB" sz="2200" b="1" dirty="0">
                <a:solidFill>
                  <a:srgbClr val="002060"/>
                </a:solidFill>
                <a:ea typeface="+mn-lt"/>
                <a:cs typeface="+mn-lt"/>
              </a:rPr>
              <a:t> - the others for the new head, the pool for its predecessor </a:t>
            </a:r>
            <a:endParaRPr lang="en-US" sz="2200">
              <a:cs typeface="Calibri"/>
            </a:endParaRPr>
          </a:p>
        </p:txBody>
      </p:sp>
      <p:grpSp>
        <p:nvGrpSpPr>
          <p:cNvPr id="5" name="Group 4">
            <a:extLst>
              <a:ext uri="{FF2B5EF4-FFF2-40B4-BE49-F238E27FC236}">
                <a16:creationId xmlns:a16="http://schemas.microsoft.com/office/drawing/2014/main" xmlns="" id="{6D44BDB6-C8B6-49A5-A7F4-55EB63EE0EA1}"/>
              </a:ext>
            </a:extLst>
          </p:cNvPr>
          <p:cNvGrpSpPr/>
          <p:nvPr/>
        </p:nvGrpSpPr>
        <p:grpSpPr>
          <a:xfrm>
            <a:off x="2475794" y="3453209"/>
            <a:ext cx="2132051" cy="1646152"/>
            <a:chOff x="2475794" y="3453209"/>
            <a:chExt cx="2132051" cy="1646152"/>
          </a:xfrm>
        </p:grpSpPr>
        <p:sp>
          <p:nvSpPr>
            <p:cNvPr id="47" name="Rectangle: Rounded Corners 46">
              <a:extLst>
                <a:ext uri="{FF2B5EF4-FFF2-40B4-BE49-F238E27FC236}">
                  <a16:creationId xmlns:a16="http://schemas.microsoft.com/office/drawing/2014/main" xmlns="" id="{FD58813A-7ABB-497B-AE96-449D43043AEB}"/>
                </a:ext>
              </a:extLst>
            </p:cNvPr>
            <p:cNvSpPr/>
            <p:nvPr/>
          </p:nvSpPr>
          <p:spPr>
            <a:xfrm>
              <a:off x="2948896" y="4103527"/>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48" name="Rectangle: Rounded Corners 47">
              <a:extLst>
                <a:ext uri="{FF2B5EF4-FFF2-40B4-BE49-F238E27FC236}">
                  <a16:creationId xmlns:a16="http://schemas.microsoft.com/office/drawing/2014/main" xmlns="" id="{CDEEC1CD-4425-45B7-8D04-9F7C8CFDAB18}"/>
                </a:ext>
              </a:extLst>
            </p:cNvPr>
            <p:cNvSpPr/>
            <p:nvPr/>
          </p:nvSpPr>
          <p:spPr>
            <a:xfrm>
              <a:off x="3781861" y="3453209"/>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49" name="Rectangle: Rounded Corners 48">
              <a:extLst>
                <a:ext uri="{FF2B5EF4-FFF2-40B4-BE49-F238E27FC236}">
                  <a16:creationId xmlns:a16="http://schemas.microsoft.com/office/drawing/2014/main" xmlns="" id="{FE842F3E-B4D2-4D9E-A486-9109468A9EB2}"/>
                </a:ext>
              </a:extLst>
            </p:cNvPr>
            <p:cNvSpPr/>
            <p:nvPr/>
          </p:nvSpPr>
          <p:spPr>
            <a:xfrm>
              <a:off x="3781861" y="4698002"/>
              <a:ext cx="825983" cy="401359"/>
            </a:xfrm>
            <a:prstGeom prst="roundRect">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62" name="Straight Arrow Connector 61">
              <a:extLst>
                <a:ext uri="{FF2B5EF4-FFF2-40B4-BE49-F238E27FC236}">
                  <a16:creationId xmlns:a16="http://schemas.microsoft.com/office/drawing/2014/main" xmlns="" id="{3D15DDD7-FA52-4EE8-B7B8-882DE6DB1BA4}"/>
                </a:ext>
              </a:extLst>
            </p:cNvPr>
            <p:cNvCxnSpPr>
              <a:cxnSpLocks/>
            </p:cNvCxnSpPr>
            <p:nvPr/>
          </p:nvCxnSpPr>
          <p:spPr>
            <a:xfrm flipV="1">
              <a:off x="2475794" y="4283724"/>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xmlns="" id="{151EF556-F77E-47AB-8CB3-91918E3F5DF3}"/>
                </a:ext>
              </a:extLst>
            </p:cNvPr>
            <p:cNvCxnSpPr>
              <a:cxnSpLocks/>
            </p:cNvCxnSpPr>
            <p:nvPr/>
          </p:nvCxnSpPr>
          <p:spPr>
            <a:xfrm flipH="1" flipV="1">
              <a:off x="3214525" y="4452410"/>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xmlns="" id="{0AA93F85-9BB8-435D-9930-F47B328C9516}"/>
                </a:ext>
              </a:extLst>
            </p:cNvPr>
            <p:cNvCxnSpPr>
              <a:cxnSpLocks/>
            </p:cNvCxnSpPr>
            <p:nvPr/>
          </p:nvCxnSpPr>
          <p:spPr>
            <a:xfrm flipH="1">
              <a:off x="3162172" y="3661325"/>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14" name="Arrow: Right 13">
            <a:extLst>
              <a:ext uri="{FF2B5EF4-FFF2-40B4-BE49-F238E27FC236}">
                <a16:creationId xmlns:a16="http://schemas.microsoft.com/office/drawing/2014/main" xmlns="" id="{8EA409E3-5B5E-4D9A-B370-20A2970B5183}"/>
              </a:ext>
            </a:extLst>
          </p:cNvPr>
          <p:cNvSpPr/>
          <p:nvPr/>
        </p:nvSpPr>
        <p:spPr>
          <a:xfrm>
            <a:off x="5222886" y="4035935"/>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Tree>
    <p:extLst>
      <p:ext uri="{BB962C8B-B14F-4D97-AF65-F5344CB8AC3E}">
        <p14:creationId xmlns:p14="http://schemas.microsoft.com/office/powerpoint/2010/main" val="39880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9196345"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4. Was two branches of length 1, others find a block after others’ head</a:t>
            </a:r>
            <a:endParaRPr lang="en-US" sz="2400" b="1" dirty="0">
              <a:ea typeface="+mn-lt"/>
              <a:cs typeface="+mn-lt"/>
            </a:endParaRPr>
          </a:p>
        </p:txBody>
      </p:sp>
      <p:grpSp>
        <p:nvGrpSpPr>
          <p:cNvPr id="7" name="Group 6">
            <a:extLst>
              <a:ext uri="{FF2B5EF4-FFF2-40B4-BE49-F238E27FC236}">
                <a16:creationId xmlns:a16="http://schemas.microsoft.com/office/drawing/2014/main" xmlns="" id="{0BE15272-95B7-4BA8-AB51-DE56ADA18D24}"/>
              </a:ext>
            </a:extLst>
          </p:cNvPr>
          <p:cNvGrpSpPr/>
          <p:nvPr/>
        </p:nvGrpSpPr>
        <p:grpSpPr>
          <a:xfrm>
            <a:off x="6681336" y="3441577"/>
            <a:ext cx="3359393" cy="1657787"/>
            <a:chOff x="6681336" y="3441577"/>
            <a:chExt cx="3359393" cy="1657787"/>
          </a:xfrm>
        </p:grpSpPr>
        <p:sp>
          <p:nvSpPr>
            <p:cNvPr id="8" name="Rectangle: Rounded Corners 7">
              <a:extLst>
                <a:ext uri="{FF2B5EF4-FFF2-40B4-BE49-F238E27FC236}">
                  <a16:creationId xmlns:a16="http://schemas.microsoft.com/office/drawing/2014/main" xmlns="" id="{7A573052-F48C-4531-B46C-0FB26B7A2D03}"/>
                </a:ext>
              </a:extLst>
            </p:cNvPr>
            <p:cNvSpPr/>
            <p:nvPr/>
          </p:nvSpPr>
          <p:spPr>
            <a:xfrm>
              <a:off x="7154438" y="4103530"/>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9" name="Rectangle: Rounded Corners 8">
              <a:extLst>
                <a:ext uri="{FF2B5EF4-FFF2-40B4-BE49-F238E27FC236}">
                  <a16:creationId xmlns:a16="http://schemas.microsoft.com/office/drawing/2014/main" xmlns="" id="{A99682BE-AD40-4BEE-A12A-C2735CC64413}"/>
                </a:ext>
              </a:extLst>
            </p:cNvPr>
            <p:cNvSpPr/>
            <p:nvPr/>
          </p:nvSpPr>
          <p:spPr>
            <a:xfrm>
              <a:off x="7987403" y="3453212"/>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12" name="Rectangle: Rounded Corners 11">
              <a:extLst>
                <a:ext uri="{FF2B5EF4-FFF2-40B4-BE49-F238E27FC236}">
                  <a16:creationId xmlns:a16="http://schemas.microsoft.com/office/drawing/2014/main" xmlns="" id="{70715587-438E-413C-BE3F-89626C933801}"/>
                </a:ext>
              </a:extLst>
            </p:cNvPr>
            <p:cNvSpPr/>
            <p:nvPr/>
          </p:nvSpPr>
          <p:spPr>
            <a:xfrm>
              <a:off x="7987403" y="4698005"/>
              <a:ext cx="825983" cy="401359"/>
            </a:xfrm>
            <a:prstGeom prst="roundRect">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28" name="Rectangle: Rounded Corners 27">
              <a:extLst>
                <a:ext uri="{FF2B5EF4-FFF2-40B4-BE49-F238E27FC236}">
                  <a16:creationId xmlns:a16="http://schemas.microsoft.com/office/drawing/2014/main" xmlns="" id="{DAD54694-AF23-4AAB-ADE4-D2AFC2D32249}"/>
                </a:ext>
              </a:extLst>
            </p:cNvPr>
            <p:cNvSpPr/>
            <p:nvPr/>
          </p:nvSpPr>
          <p:spPr>
            <a:xfrm>
              <a:off x="9214746" y="3441577"/>
              <a:ext cx="825983" cy="395542"/>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pub</a:t>
              </a:r>
            </a:p>
          </p:txBody>
        </p:sp>
        <p:cxnSp>
          <p:nvCxnSpPr>
            <p:cNvPr id="4" name="Straight Arrow Connector 3">
              <a:extLst>
                <a:ext uri="{FF2B5EF4-FFF2-40B4-BE49-F238E27FC236}">
                  <a16:creationId xmlns:a16="http://schemas.microsoft.com/office/drawing/2014/main" xmlns="" id="{E6B4A1E6-027B-4722-BC2E-A87650B1A909}"/>
                </a:ext>
              </a:extLst>
            </p:cNvPr>
            <p:cNvCxnSpPr/>
            <p:nvPr/>
          </p:nvCxnSpPr>
          <p:spPr>
            <a:xfrm flipV="1">
              <a:off x="6681336" y="4283727"/>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xmlns="" id="{D719D4C5-AC8F-4ADF-9E69-4A6F24544A85}"/>
                </a:ext>
              </a:extLst>
            </p:cNvPr>
            <p:cNvCxnSpPr>
              <a:cxnSpLocks/>
            </p:cNvCxnSpPr>
            <p:nvPr/>
          </p:nvCxnSpPr>
          <p:spPr>
            <a:xfrm flipH="1" flipV="1">
              <a:off x="7420067" y="4452413"/>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88AB67FB-2294-41A6-9143-A0FBE3880707}"/>
                </a:ext>
              </a:extLst>
            </p:cNvPr>
            <p:cNvCxnSpPr>
              <a:cxnSpLocks/>
            </p:cNvCxnSpPr>
            <p:nvPr/>
          </p:nvCxnSpPr>
          <p:spPr>
            <a:xfrm flipV="1">
              <a:off x="8816100" y="3626430"/>
              <a:ext cx="389724" cy="5815"/>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54FD50D6-0CE3-4B62-87C7-7B938B651083}"/>
                </a:ext>
              </a:extLst>
            </p:cNvPr>
            <p:cNvCxnSpPr>
              <a:cxnSpLocks/>
            </p:cNvCxnSpPr>
            <p:nvPr/>
          </p:nvCxnSpPr>
          <p:spPr>
            <a:xfrm flipH="1">
              <a:off x="7367714" y="3661328"/>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24" name="TextBox 23">
            <a:extLst>
              <a:ext uri="{FF2B5EF4-FFF2-40B4-BE49-F238E27FC236}">
                <a16:creationId xmlns:a16="http://schemas.microsoft.com/office/drawing/2014/main" xmlns="" id="{7DB7E896-353E-473C-B898-EEAE5F3B8B99}"/>
              </a:ext>
            </a:extLst>
          </p:cNvPr>
          <p:cNvSpPr txBox="1"/>
          <p:nvPr/>
        </p:nvSpPr>
        <p:spPr>
          <a:xfrm>
            <a:off x="317448" y="1550612"/>
            <a:ext cx="11212450" cy="547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a:solidFill>
                  <a:srgbClr val="002060"/>
                </a:solidFill>
                <a:ea typeface="+mn-lt"/>
                <a:cs typeface="+mn-lt"/>
              </a:rPr>
              <a:t>The </a:t>
            </a:r>
            <a:r>
              <a:rPr lang="en-GB" sz="2200" b="1">
                <a:solidFill>
                  <a:srgbClr val="002060"/>
                </a:solidFill>
                <a:highlight>
                  <a:srgbClr val="00FFFF"/>
                </a:highlight>
                <a:ea typeface="+mn-lt"/>
                <a:cs typeface="+mn-lt"/>
              </a:rPr>
              <a:t>others</a:t>
            </a:r>
            <a:r>
              <a:rPr lang="en-GB" sz="2200" b="1">
                <a:solidFill>
                  <a:srgbClr val="002060"/>
                </a:solidFill>
                <a:ea typeface="+mn-lt"/>
                <a:cs typeface="+mn-lt"/>
              </a:rPr>
              <a:t> obtain a </a:t>
            </a:r>
            <a:r>
              <a:rPr lang="en-GB" sz="2200" b="1">
                <a:solidFill>
                  <a:srgbClr val="002060"/>
                </a:solidFill>
                <a:highlight>
                  <a:srgbClr val="FF00FF"/>
                </a:highlight>
                <a:ea typeface="+mn-lt"/>
                <a:cs typeface="+mn-lt"/>
              </a:rPr>
              <a:t>revenue of two </a:t>
            </a:r>
            <a:endParaRPr lang="en-GB" sz="2200" b="1">
              <a:solidFill>
                <a:srgbClr val="002060"/>
              </a:solidFill>
              <a:highlight>
                <a:srgbClr val="FF00FF"/>
              </a:highlight>
              <a:cs typeface="Calibri"/>
            </a:endParaRPr>
          </a:p>
        </p:txBody>
      </p:sp>
      <p:grpSp>
        <p:nvGrpSpPr>
          <p:cNvPr id="5" name="Group 4">
            <a:extLst>
              <a:ext uri="{FF2B5EF4-FFF2-40B4-BE49-F238E27FC236}">
                <a16:creationId xmlns:a16="http://schemas.microsoft.com/office/drawing/2014/main" xmlns="" id="{6D44BDB6-C8B6-49A5-A7F4-55EB63EE0EA1}"/>
              </a:ext>
            </a:extLst>
          </p:cNvPr>
          <p:cNvGrpSpPr/>
          <p:nvPr/>
        </p:nvGrpSpPr>
        <p:grpSpPr>
          <a:xfrm>
            <a:off x="2475794" y="3453209"/>
            <a:ext cx="2132051" cy="1646152"/>
            <a:chOff x="2475794" y="3453209"/>
            <a:chExt cx="2132051" cy="1646152"/>
          </a:xfrm>
        </p:grpSpPr>
        <p:sp>
          <p:nvSpPr>
            <p:cNvPr id="47" name="Rectangle: Rounded Corners 46">
              <a:extLst>
                <a:ext uri="{FF2B5EF4-FFF2-40B4-BE49-F238E27FC236}">
                  <a16:creationId xmlns:a16="http://schemas.microsoft.com/office/drawing/2014/main" xmlns="" id="{FD58813A-7ABB-497B-AE96-449D43043AEB}"/>
                </a:ext>
              </a:extLst>
            </p:cNvPr>
            <p:cNvSpPr/>
            <p:nvPr/>
          </p:nvSpPr>
          <p:spPr>
            <a:xfrm>
              <a:off x="2948896" y="4103527"/>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48" name="Rectangle: Rounded Corners 47">
              <a:extLst>
                <a:ext uri="{FF2B5EF4-FFF2-40B4-BE49-F238E27FC236}">
                  <a16:creationId xmlns:a16="http://schemas.microsoft.com/office/drawing/2014/main" xmlns="" id="{CDEEC1CD-4425-45B7-8D04-9F7C8CFDAB18}"/>
                </a:ext>
              </a:extLst>
            </p:cNvPr>
            <p:cNvSpPr/>
            <p:nvPr/>
          </p:nvSpPr>
          <p:spPr>
            <a:xfrm>
              <a:off x="3781861" y="3453209"/>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49" name="Rectangle: Rounded Corners 48">
              <a:extLst>
                <a:ext uri="{FF2B5EF4-FFF2-40B4-BE49-F238E27FC236}">
                  <a16:creationId xmlns:a16="http://schemas.microsoft.com/office/drawing/2014/main" xmlns="" id="{FE842F3E-B4D2-4D9E-A486-9109468A9EB2}"/>
                </a:ext>
              </a:extLst>
            </p:cNvPr>
            <p:cNvSpPr/>
            <p:nvPr/>
          </p:nvSpPr>
          <p:spPr>
            <a:xfrm>
              <a:off x="3781861" y="4698002"/>
              <a:ext cx="825983" cy="401359"/>
            </a:xfrm>
            <a:prstGeom prst="roundRect">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62" name="Straight Arrow Connector 61">
              <a:extLst>
                <a:ext uri="{FF2B5EF4-FFF2-40B4-BE49-F238E27FC236}">
                  <a16:creationId xmlns:a16="http://schemas.microsoft.com/office/drawing/2014/main" xmlns="" id="{3D15DDD7-FA52-4EE8-B7B8-882DE6DB1BA4}"/>
                </a:ext>
              </a:extLst>
            </p:cNvPr>
            <p:cNvCxnSpPr>
              <a:cxnSpLocks/>
            </p:cNvCxnSpPr>
            <p:nvPr/>
          </p:nvCxnSpPr>
          <p:spPr>
            <a:xfrm flipV="1">
              <a:off x="2475794" y="4283724"/>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xmlns="" id="{151EF556-F77E-47AB-8CB3-91918E3F5DF3}"/>
                </a:ext>
              </a:extLst>
            </p:cNvPr>
            <p:cNvCxnSpPr>
              <a:cxnSpLocks/>
            </p:cNvCxnSpPr>
            <p:nvPr/>
          </p:nvCxnSpPr>
          <p:spPr>
            <a:xfrm flipH="1" flipV="1">
              <a:off x="3214525" y="4452410"/>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xmlns="" id="{0AA93F85-9BB8-435D-9930-F47B328C9516}"/>
                </a:ext>
              </a:extLst>
            </p:cNvPr>
            <p:cNvCxnSpPr>
              <a:cxnSpLocks/>
            </p:cNvCxnSpPr>
            <p:nvPr/>
          </p:nvCxnSpPr>
          <p:spPr>
            <a:xfrm flipH="1">
              <a:off x="3162172" y="3661325"/>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
        <p:nvSpPr>
          <p:cNvPr id="14" name="Arrow: Right 13">
            <a:extLst>
              <a:ext uri="{FF2B5EF4-FFF2-40B4-BE49-F238E27FC236}">
                <a16:creationId xmlns:a16="http://schemas.microsoft.com/office/drawing/2014/main" xmlns="" id="{8EA409E3-5B5E-4D9A-B370-20A2970B5183}"/>
              </a:ext>
            </a:extLst>
          </p:cNvPr>
          <p:cNvSpPr/>
          <p:nvPr/>
        </p:nvSpPr>
        <p:spPr>
          <a:xfrm>
            <a:off x="5222886" y="4035935"/>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Tree>
    <p:extLst>
      <p:ext uri="{BB962C8B-B14F-4D97-AF65-F5344CB8AC3E}">
        <p14:creationId xmlns:p14="http://schemas.microsoft.com/office/powerpoint/2010/main" val="239634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5. No private branch, others find a block</a:t>
            </a:r>
            <a:endParaRPr lang="en-US" sz="2400" b="1" dirty="0">
              <a:ea typeface="+mn-lt"/>
              <a:cs typeface="+mn-lt"/>
            </a:endParaRPr>
          </a:p>
        </p:txBody>
      </p:sp>
      <p:sp>
        <p:nvSpPr>
          <p:cNvPr id="24" name="TextBox 23">
            <a:extLst>
              <a:ext uri="{FF2B5EF4-FFF2-40B4-BE49-F238E27FC236}">
                <a16:creationId xmlns:a16="http://schemas.microsoft.com/office/drawing/2014/main" xmlns="" id="{7DB7E896-353E-473C-B898-EEAE5F3B8B99}"/>
              </a:ext>
            </a:extLst>
          </p:cNvPr>
          <p:cNvSpPr txBox="1"/>
          <p:nvPr/>
        </p:nvSpPr>
        <p:spPr>
          <a:xfrm>
            <a:off x="317448" y="1608780"/>
            <a:ext cx="11212450" cy="105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ea typeface="+mn-lt"/>
                <a:cs typeface="+mn-lt"/>
              </a:rPr>
              <a:t>Both the </a:t>
            </a:r>
            <a:r>
              <a:rPr lang="en-GB" sz="2200" b="1" dirty="0">
                <a:solidFill>
                  <a:srgbClr val="002060"/>
                </a:solidFill>
                <a:highlight>
                  <a:srgbClr val="FFFF00"/>
                </a:highlight>
                <a:ea typeface="+mn-lt"/>
                <a:cs typeface="+mn-lt"/>
              </a:rPr>
              <a:t>pool</a:t>
            </a:r>
            <a:r>
              <a:rPr lang="en-GB" sz="2200" b="1" dirty="0">
                <a:solidFill>
                  <a:srgbClr val="002060"/>
                </a:solidFill>
                <a:ea typeface="+mn-lt"/>
                <a:cs typeface="+mn-lt"/>
              </a:rPr>
              <a:t> and the </a:t>
            </a:r>
            <a:r>
              <a:rPr lang="en-GB" sz="2200" b="1" dirty="0">
                <a:solidFill>
                  <a:srgbClr val="002060"/>
                </a:solidFill>
                <a:highlight>
                  <a:srgbClr val="FFFF00"/>
                </a:highlight>
                <a:ea typeface="+mn-lt"/>
                <a:cs typeface="+mn-lt"/>
              </a:rPr>
              <a:t>others</a:t>
            </a:r>
            <a:r>
              <a:rPr lang="en-GB" sz="2200" b="1" dirty="0">
                <a:solidFill>
                  <a:srgbClr val="002060"/>
                </a:solidFill>
                <a:ea typeface="+mn-lt"/>
                <a:cs typeface="+mn-lt"/>
              </a:rPr>
              <a:t> </a:t>
            </a:r>
            <a:r>
              <a:rPr lang="en-GB" sz="2200" b="1" dirty="0">
                <a:solidFill>
                  <a:srgbClr val="002060"/>
                </a:solidFill>
                <a:highlight>
                  <a:srgbClr val="00FF00"/>
                </a:highlight>
                <a:ea typeface="+mn-lt"/>
                <a:cs typeface="+mn-lt"/>
              </a:rPr>
              <a:t>start</a:t>
            </a:r>
            <a:r>
              <a:rPr lang="en-GB" sz="2200" b="1" dirty="0">
                <a:solidFill>
                  <a:srgbClr val="002060"/>
                </a:solidFill>
                <a:ea typeface="+mn-lt"/>
                <a:cs typeface="+mn-lt"/>
              </a:rPr>
              <a:t> mining on the </a:t>
            </a:r>
            <a:r>
              <a:rPr lang="en-GB" sz="2200" b="1" dirty="0">
                <a:solidFill>
                  <a:srgbClr val="002060"/>
                </a:solidFill>
                <a:highlight>
                  <a:srgbClr val="00FF00"/>
                </a:highlight>
                <a:ea typeface="+mn-lt"/>
                <a:cs typeface="+mn-lt"/>
              </a:rPr>
              <a:t>new head</a:t>
            </a:r>
          </a:p>
          <a:p>
            <a:pPr marL="285750" indent="-28575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00FFFF"/>
                </a:highlight>
                <a:ea typeface="+mn-lt"/>
                <a:cs typeface="+mn-lt"/>
              </a:rPr>
              <a:t>others</a:t>
            </a:r>
            <a:r>
              <a:rPr lang="en-GB" sz="2200" b="1" dirty="0">
                <a:solidFill>
                  <a:srgbClr val="002060"/>
                </a:solidFill>
                <a:ea typeface="+mn-lt"/>
                <a:cs typeface="+mn-lt"/>
              </a:rPr>
              <a:t> obtain a </a:t>
            </a:r>
            <a:r>
              <a:rPr lang="en-GB" sz="2200" b="1" dirty="0">
                <a:solidFill>
                  <a:srgbClr val="002060"/>
                </a:solidFill>
                <a:highlight>
                  <a:srgbClr val="FF00FF"/>
                </a:highlight>
                <a:ea typeface="+mn-lt"/>
                <a:cs typeface="+mn-lt"/>
              </a:rPr>
              <a:t>revenue of one </a:t>
            </a:r>
            <a:endParaRPr lang="en-GB" sz="2200" b="1" dirty="0">
              <a:solidFill>
                <a:srgbClr val="002060"/>
              </a:solidFill>
              <a:highlight>
                <a:srgbClr val="FF00FF"/>
              </a:highlight>
              <a:cs typeface="Calibri"/>
            </a:endParaRPr>
          </a:p>
        </p:txBody>
      </p:sp>
      <p:grpSp>
        <p:nvGrpSpPr>
          <p:cNvPr id="10" name="Group 9">
            <a:extLst>
              <a:ext uri="{FF2B5EF4-FFF2-40B4-BE49-F238E27FC236}">
                <a16:creationId xmlns:a16="http://schemas.microsoft.com/office/drawing/2014/main" xmlns="" id="{2A4ABFC5-EE0B-4A70-BC6A-B9A8070E24AA}"/>
              </a:ext>
            </a:extLst>
          </p:cNvPr>
          <p:cNvGrpSpPr/>
          <p:nvPr/>
        </p:nvGrpSpPr>
        <p:grpSpPr>
          <a:xfrm>
            <a:off x="3639153" y="4074443"/>
            <a:ext cx="990796" cy="360640"/>
            <a:chOff x="2475794" y="4103527"/>
            <a:chExt cx="990796" cy="360640"/>
          </a:xfrm>
        </p:grpSpPr>
        <p:sp>
          <p:nvSpPr>
            <p:cNvPr id="47" name="Rectangle: Rounded Corners 46">
              <a:extLst>
                <a:ext uri="{FF2B5EF4-FFF2-40B4-BE49-F238E27FC236}">
                  <a16:creationId xmlns:a16="http://schemas.microsoft.com/office/drawing/2014/main" xmlns="" id="{FD58813A-7ABB-497B-AE96-449D43043AEB}"/>
                </a:ext>
              </a:extLst>
            </p:cNvPr>
            <p:cNvSpPr/>
            <p:nvPr/>
          </p:nvSpPr>
          <p:spPr>
            <a:xfrm>
              <a:off x="2948896" y="4103527"/>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cxnSp>
          <p:nvCxnSpPr>
            <p:cNvPr id="62" name="Straight Arrow Connector 61">
              <a:extLst>
                <a:ext uri="{FF2B5EF4-FFF2-40B4-BE49-F238E27FC236}">
                  <a16:creationId xmlns:a16="http://schemas.microsoft.com/office/drawing/2014/main" xmlns="" id="{3D15DDD7-FA52-4EE8-B7B8-882DE6DB1BA4}"/>
                </a:ext>
              </a:extLst>
            </p:cNvPr>
            <p:cNvCxnSpPr>
              <a:cxnSpLocks/>
            </p:cNvCxnSpPr>
            <p:nvPr/>
          </p:nvCxnSpPr>
          <p:spPr>
            <a:xfrm flipV="1">
              <a:off x="2475794" y="4283724"/>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grpSp>
      <p:sp>
        <p:nvSpPr>
          <p:cNvPr id="14" name="Arrow: Right 13">
            <a:extLst>
              <a:ext uri="{FF2B5EF4-FFF2-40B4-BE49-F238E27FC236}">
                <a16:creationId xmlns:a16="http://schemas.microsoft.com/office/drawing/2014/main" xmlns="" id="{8EA409E3-5B5E-4D9A-B370-20A2970B5183}"/>
              </a:ext>
            </a:extLst>
          </p:cNvPr>
          <p:cNvSpPr/>
          <p:nvPr/>
        </p:nvSpPr>
        <p:spPr>
          <a:xfrm>
            <a:off x="5222886" y="4035935"/>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grpSp>
        <p:nvGrpSpPr>
          <p:cNvPr id="13" name="Group 12">
            <a:extLst>
              <a:ext uri="{FF2B5EF4-FFF2-40B4-BE49-F238E27FC236}">
                <a16:creationId xmlns:a16="http://schemas.microsoft.com/office/drawing/2014/main" xmlns="" id="{36DEAE15-0F7B-4BD3-918A-739B51A89903}"/>
              </a:ext>
            </a:extLst>
          </p:cNvPr>
          <p:cNvGrpSpPr/>
          <p:nvPr/>
        </p:nvGrpSpPr>
        <p:grpSpPr>
          <a:xfrm>
            <a:off x="6583614" y="3431105"/>
            <a:ext cx="2132051" cy="1010958"/>
            <a:chOff x="6583614" y="3431105"/>
            <a:chExt cx="2132051" cy="1010958"/>
          </a:xfrm>
        </p:grpSpPr>
        <p:sp>
          <p:nvSpPr>
            <p:cNvPr id="25" name="Rectangle: Rounded Corners 24">
              <a:extLst>
                <a:ext uri="{FF2B5EF4-FFF2-40B4-BE49-F238E27FC236}">
                  <a16:creationId xmlns:a16="http://schemas.microsoft.com/office/drawing/2014/main" xmlns="" id="{B54B950E-DE45-4645-9BFF-D969CF994E51}"/>
                </a:ext>
              </a:extLst>
            </p:cNvPr>
            <p:cNvSpPr/>
            <p:nvPr/>
          </p:nvSpPr>
          <p:spPr>
            <a:xfrm>
              <a:off x="7056716" y="4081423"/>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26" name="Rectangle: Rounded Corners 25">
              <a:extLst>
                <a:ext uri="{FF2B5EF4-FFF2-40B4-BE49-F238E27FC236}">
                  <a16:creationId xmlns:a16="http://schemas.microsoft.com/office/drawing/2014/main" xmlns="" id="{6A3C63A6-021F-4B55-BB15-25C006F24C3C}"/>
                </a:ext>
              </a:extLst>
            </p:cNvPr>
            <p:cNvSpPr/>
            <p:nvPr/>
          </p:nvSpPr>
          <p:spPr>
            <a:xfrm>
              <a:off x="7889681" y="3431105"/>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cxnSp>
          <p:nvCxnSpPr>
            <p:cNvPr id="29" name="Straight Arrow Connector 28">
              <a:extLst>
                <a:ext uri="{FF2B5EF4-FFF2-40B4-BE49-F238E27FC236}">
                  <a16:creationId xmlns:a16="http://schemas.microsoft.com/office/drawing/2014/main" xmlns="" id="{36F89CD3-E97C-4742-94FA-F6DD50CE007D}"/>
                </a:ext>
              </a:extLst>
            </p:cNvPr>
            <p:cNvCxnSpPr>
              <a:cxnSpLocks/>
            </p:cNvCxnSpPr>
            <p:nvPr/>
          </p:nvCxnSpPr>
          <p:spPr>
            <a:xfrm flipV="1">
              <a:off x="6583614" y="4261620"/>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xmlns="" id="{D9975DCE-58DC-4AE4-A035-E65B8B6FD59C}"/>
                </a:ext>
              </a:extLst>
            </p:cNvPr>
            <p:cNvCxnSpPr>
              <a:cxnSpLocks/>
            </p:cNvCxnSpPr>
            <p:nvPr/>
          </p:nvCxnSpPr>
          <p:spPr>
            <a:xfrm flipH="1">
              <a:off x="7269992" y="3639221"/>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52558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6. Lead was 1, others find a block</a:t>
            </a:r>
            <a:endParaRPr lang="en-US" sz="2400" b="1" dirty="0">
              <a:ea typeface="+mn-lt"/>
              <a:cs typeface="+mn-lt"/>
            </a:endParaRPr>
          </a:p>
        </p:txBody>
      </p:sp>
      <p:sp>
        <p:nvSpPr>
          <p:cNvPr id="24" name="TextBox 23">
            <a:extLst>
              <a:ext uri="{FF2B5EF4-FFF2-40B4-BE49-F238E27FC236}">
                <a16:creationId xmlns:a16="http://schemas.microsoft.com/office/drawing/2014/main" xmlns="" id="{7DB7E896-353E-473C-B898-EEAE5F3B8B99}"/>
              </a:ext>
            </a:extLst>
          </p:cNvPr>
          <p:cNvSpPr txBox="1"/>
          <p:nvPr/>
        </p:nvSpPr>
        <p:spPr>
          <a:xfrm>
            <a:off x="317448" y="1608780"/>
            <a:ext cx="11212450" cy="105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ea typeface="+mn-lt"/>
                <a:cs typeface="+mn-lt"/>
              </a:rPr>
              <a:t>There are two branches of length one, and the </a:t>
            </a:r>
            <a:r>
              <a:rPr lang="en-GB" sz="2200" b="1" dirty="0">
                <a:solidFill>
                  <a:srgbClr val="002060"/>
                </a:solidFill>
                <a:highlight>
                  <a:srgbClr val="FFFF00"/>
                </a:highlight>
                <a:ea typeface="+mn-lt"/>
                <a:cs typeface="+mn-lt"/>
              </a:rPr>
              <a:t>pool publishes</a:t>
            </a:r>
            <a:r>
              <a:rPr lang="en-GB" sz="2200" b="1" dirty="0">
                <a:solidFill>
                  <a:srgbClr val="002060"/>
                </a:solidFill>
                <a:ea typeface="+mn-lt"/>
                <a:cs typeface="+mn-lt"/>
              </a:rPr>
              <a:t> its </a:t>
            </a:r>
            <a:r>
              <a:rPr lang="en-GB" sz="2200" b="1" dirty="0">
                <a:solidFill>
                  <a:srgbClr val="002060"/>
                </a:solidFill>
                <a:highlight>
                  <a:srgbClr val="00FF00"/>
                </a:highlight>
                <a:ea typeface="+mn-lt"/>
                <a:cs typeface="+mn-lt"/>
              </a:rPr>
              <a:t>single secret block</a:t>
            </a:r>
          </a:p>
          <a:p>
            <a:pPr marL="285750" indent="-28575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00FFFF"/>
                </a:highlight>
                <a:ea typeface="+mn-lt"/>
                <a:cs typeface="+mn-lt"/>
              </a:rPr>
              <a:t>revenue</a:t>
            </a:r>
            <a:r>
              <a:rPr lang="en-GB" sz="2200" b="1" dirty="0">
                <a:solidFill>
                  <a:srgbClr val="002060"/>
                </a:solidFill>
                <a:ea typeface="+mn-lt"/>
                <a:cs typeface="+mn-lt"/>
              </a:rPr>
              <a:t> from this block </a:t>
            </a:r>
            <a:r>
              <a:rPr lang="en-GB" sz="2200" b="1" dirty="0">
                <a:solidFill>
                  <a:srgbClr val="002060"/>
                </a:solidFill>
                <a:highlight>
                  <a:srgbClr val="FF00FF"/>
                </a:highlight>
                <a:ea typeface="+mn-lt"/>
                <a:cs typeface="+mn-lt"/>
              </a:rPr>
              <a:t>cannot be determined</a:t>
            </a:r>
            <a:r>
              <a:rPr lang="en-GB" sz="2200" b="1" dirty="0">
                <a:solidFill>
                  <a:srgbClr val="002060"/>
                </a:solidFill>
                <a:ea typeface="+mn-lt"/>
                <a:cs typeface="+mn-lt"/>
              </a:rPr>
              <a:t> yet</a:t>
            </a:r>
            <a:endParaRPr lang="en-GB" sz="2200" b="1">
              <a:solidFill>
                <a:srgbClr val="002060"/>
              </a:solidFill>
              <a:cs typeface="Calibri"/>
            </a:endParaRPr>
          </a:p>
        </p:txBody>
      </p:sp>
      <p:grpSp>
        <p:nvGrpSpPr>
          <p:cNvPr id="12" name="Group 11">
            <a:extLst>
              <a:ext uri="{FF2B5EF4-FFF2-40B4-BE49-F238E27FC236}">
                <a16:creationId xmlns:a16="http://schemas.microsoft.com/office/drawing/2014/main" xmlns="" id="{D7799C16-286F-41A1-89CA-3AA85622C8E3}"/>
              </a:ext>
            </a:extLst>
          </p:cNvPr>
          <p:cNvGrpSpPr/>
          <p:nvPr/>
        </p:nvGrpSpPr>
        <p:grpSpPr>
          <a:xfrm>
            <a:off x="9054588" y="3395044"/>
            <a:ext cx="2132051" cy="1646152"/>
            <a:chOff x="8333305" y="3418311"/>
            <a:chExt cx="2132051" cy="1646152"/>
          </a:xfrm>
        </p:grpSpPr>
        <p:sp>
          <p:nvSpPr>
            <p:cNvPr id="16" name="Rectangle: Rounded Corners 15">
              <a:extLst>
                <a:ext uri="{FF2B5EF4-FFF2-40B4-BE49-F238E27FC236}">
                  <a16:creationId xmlns:a16="http://schemas.microsoft.com/office/drawing/2014/main" xmlns="" id="{562D1936-2386-4D65-A2EE-0A1A34730007}"/>
                </a:ext>
              </a:extLst>
            </p:cNvPr>
            <p:cNvSpPr/>
            <p:nvPr/>
          </p:nvSpPr>
          <p:spPr>
            <a:xfrm>
              <a:off x="8806407" y="4068629"/>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17" name="Rectangle: Rounded Corners 16">
              <a:extLst>
                <a:ext uri="{FF2B5EF4-FFF2-40B4-BE49-F238E27FC236}">
                  <a16:creationId xmlns:a16="http://schemas.microsoft.com/office/drawing/2014/main" xmlns="" id="{04E5B532-12EC-4CC2-99B7-468366AD7F22}"/>
                </a:ext>
              </a:extLst>
            </p:cNvPr>
            <p:cNvSpPr/>
            <p:nvPr/>
          </p:nvSpPr>
          <p:spPr>
            <a:xfrm>
              <a:off x="9639372" y="3418311"/>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18" name="Rectangle: Rounded Corners 17">
              <a:extLst>
                <a:ext uri="{FF2B5EF4-FFF2-40B4-BE49-F238E27FC236}">
                  <a16:creationId xmlns:a16="http://schemas.microsoft.com/office/drawing/2014/main" xmlns="" id="{7083A62F-F217-46F8-8689-C49821341BBD}"/>
                </a:ext>
              </a:extLst>
            </p:cNvPr>
            <p:cNvSpPr/>
            <p:nvPr/>
          </p:nvSpPr>
          <p:spPr>
            <a:xfrm>
              <a:off x="9639372" y="4663104"/>
              <a:ext cx="825983" cy="401359"/>
            </a:xfrm>
            <a:prstGeom prst="roundRect">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20" name="Straight Arrow Connector 19">
              <a:extLst>
                <a:ext uri="{FF2B5EF4-FFF2-40B4-BE49-F238E27FC236}">
                  <a16:creationId xmlns:a16="http://schemas.microsoft.com/office/drawing/2014/main" xmlns="" id="{779E564F-B1A3-43AD-BDA5-375CEE386305}"/>
                </a:ext>
              </a:extLst>
            </p:cNvPr>
            <p:cNvCxnSpPr/>
            <p:nvPr/>
          </p:nvCxnSpPr>
          <p:spPr>
            <a:xfrm flipV="1">
              <a:off x="8333305" y="4248826"/>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xmlns="" id="{EBF77A55-4AB9-4459-8C90-271EAA38C3C0}"/>
                </a:ext>
              </a:extLst>
            </p:cNvPr>
            <p:cNvCxnSpPr>
              <a:cxnSpLocks/>
            </p:cNvCxnSpPr>
            <p:nvPr/>
          </p:nvCxnSpPr>
          <p:spPr>
            <a:xfrm flipH="1" flipV="1">
              <a:off x="9072036" y="4417512"/>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xmlns="" id="{898B3FD8-89F4-4BFD-ABC8-48945DD00621}"/>
                </a:ext>
              </a:extLst>
            </p:cNvPr>
            <p:cNvCxnSpPr>
              <a:cxnSpLocks/>
            </p:cNvCxnSpPr>
            <p:nvPr/>
          </p:nvCxnSpPr>
          <p:spPr>
            <a:xfrm flipH="1">
              <a:off x="9019683" y="3626427"/>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xmlns="" id="{E36BAF1B-533C-4838-BDA0-72705AC15F68}"/>
              </a:ext>
            </a:extLst>
          </p:cNvPr>
          <p:cNvGrpSpPr/>
          <p:nvPr/>
        </p:nvGrpSpPr>
        <p:grpSpPr>
          <a:xfrm>
            <a:off x="5052635" y="3395042"/>
            <a:ext cx="2132051" cy="1646152"/>
            <a:chOff x="3726406" y="3418309"/>
            <a:chExt cx="2132051" cy="1646152"/>
          </a:xfrm>
        </p:grpSpPr>
        <p:sp>
          <p:nvSpPr>
            <p:cNvPr id="28" name="Rectangle: Rounded Corners 27">
              <a:extLst>
                <a:ext uri="{FF2B5EF4-FFF2-40B4-BE49-F238E27FC236}">
                  <a16:creationId xmlns:a16="http://schemas.microsoft.com/office/drawing/2014/main" xmlns="" id="{3B3529CD-2432-4F4E-A107-BB8B0CFD62CE}"/>
                </a:ext>
              </a:extLst>
            </p:cNvPr>
            <p:cNvSpPr/>
            <p:nvPr/>
          </p:nvSpPr>
          <p:spPr>
            <a:xfrm>
              <a:off x="4199508" y="4068627"/>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30" name="Rectangle: Rounded Corners 29">
              <a:extLst>
                <a:ext uri="{FF2B5EF4-FFF2-40B4-BE49-F238E27FC236}">
                  <a16:creationId xmlns:a16="http://schemas.microsoft.com/office/drawing/2014/main" xmlns="" id="{7F084570-0650-46F8-83DF-47CCAEB700B7}"/>
                </a:ext>
              </a:extLst>
            </p:cNvPr>
            <p:cNvSpPr/>
            <p:nvPr/>
          </p:nvSpPr>
          <p:spPr>
            <a:xfrm>
              <a:off x="5032473" y="3418309"/>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32" name="Rectangle: Rounded Corners 31">
              <a:extLst>
                <a:ext uri="{FF2B5EF4-FFF2-40B4-BE49-F238E27FC236}">
                  <a16:creationId xmlns:a16="http://schemas.microsoft.com/office/drawing/2014/main" xmlns="" id="{132853D3-237C-4796-9D47-C75EFBF1BF91}"/>
                </a:ext>
              </a:extLst>
            </p:cNvPr>
            <p:cNvSpPr/>
            <p:nvPr/>
          </p:nvSpPr>
          <p:spPr>
            <a:xfrm>
              <a:off x="5032473" y="4663102"/>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34" name="Straight Arrow Connector 33">
              <a:extLst>
                <a:ext uri="{FF2B5EF4-FFF2-40B4-BE49-F238E27FC236}">
                  <a16:creationId xmlns:a16="http://schemas.microsoft.com/office/drawing/2014/main" xmlns="" id="{6339F2AB-78A4-4545-AE82-76F91DD10311}"/>
                </a:ext>
              </a:extLst>
            </p:cNvPr>
            <p:cNvCxnSpPr>
              <a:cxnSpLocks/>
            </p:cNvCxnSpPr>
            <p:nvPr/>
          </p:nvCxnSpPr>
          <p:spPr>
            <a:xfrm flipV="1">
              <a:off x="3726406" y="4248824"/>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146A2E85-28EB-46B9-B26B-3F2D3B8F1BF4}"/>
                </a:ext>
              </a:extLst>
            </p:cNvPr>
            <p:cNvCxnSpPr>
              <a:cxnSpLocks/>
            </p:cNvCxnSpPr>
            <p:nvPr/>
          </p:nvCxnSpPr>
          <p:spPr>
            <a:xfrm flipH="1" flipV="1">
              <a:off x="4465137" y="4417510"/>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xmlns="" id="{88D113E8-B9C9-4DF2-B14C-82B0E0C1DA08}"/>
                </a:ext>
              </a:extLst>
            </p:cNvPr>
            <p:cNvCxnSpPr>
              <a:cxnSpLocks/>
            </p:cNvCxnSpPr>
            <p:nvPr/>
          </p:nvCxnSpPr>
          <p:spPr>
            <a:xfrm flipH="1">
              <a:off x="4412784" y="3626425"/>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11" name="Group 10">
            <a:extLst>
              <a:ext uri="{FF2B5EF4-FFF2-40B4-BE49-F238E27FC236}">
                <a16:creationId xmlns:a16="http://schemas.microsoft.com/office/drawing/2014/main" xmlns="" id="{624BBB8F-6BC5-443E-9DD3-BAEB72E5A53F}"/>
              </a:ext>
            </a:extLst>
          </p:cNvPr>
          <p:cNvGrpSpPr/>
          <p:nvPr/>
        </p:nvGrpSpPr>
        <p:grpSpPr>
          <a:xfrm>
            <a:off x="742390" y="4039542"/>
            <a:ext cx="2132050" cy="995834"/>
            <a:chOff x="358481" y="4068626"/>
            <a:chExt cx="2132050" cy="995834"/>
          </a:xfrm>
        </p:grpSpPr>
        <p:sp>
          <p:nvSpPr>
            <p:cNvPr id="40" name="Rectangle: Rounded Corners 39">
              <a:extLst>
                <a:ext uri="{FF2B5EF4-FFF2-40B4-BE49-F238E27FC236}">
                  <a16:creationId xmlns:a16="http://schemas.microsoft.com/office/drawing/2014/main" xmlns="" id="{60727DB5-4F8E-4581-9916-751464C9AFC6}"/>
                </a:ext>
              </a:extLst>
            </p:cNvPr>
            <p:cNvSpPr/>
            <p:nvPr/>
          </p:nvSpPr>
          <p:spPr>
            <a:xfrm>
              <a:off x="831583" y="406862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42" name="Rectangle: Rounded Corners 41">
              <a:extLst>
                <a:ext uri="{FF2B5EF4-FFF2-40B4-BE49-F238E27FC236}">
                  <a16:creationId xmlns:a16="http://schemas.microsoft.com/office/drawing/2014/main" xmlns="" id="{347D2E46-3D48-4E86-BABC-0AE35FBB09DF}"/>
                </a:ext>
              </a:extLst>
            </p:cNvPr>
            <p:cNvSpPr/>
            <p:nvPr/>
          </p:nvSpPr>
          <p:spPr>
            <a:xfrm>
              <a:off x="1664548" y="4663101"/>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cxnSp>
          <p:nvCxnSpPr>
            <p:cNvPr id="43" name="Straight Arrow Connector 42">
              <a:extLst>
                <a:ext uri="{FF2B5EF4-FFF2-40B4-BE49-F238E27FC236}">
                  <a16:creationId xmlns:a16="http://schemas.microsoft.com/office/drawing/2014/main" xmlns="" id="{136DF56A-FD1E-474D-9C56-27A0B8F3DF7A}"/>
                </a:ext>
              </a:extLst>
            </p:cNvPr>
            <p:cNvCxnSpPr>
              <a:cxnSpLocks/>
            </p:cNvCxnSpPr>
            <p:nvPr/>
          </p:nvCxnSpPr>
          <p:spPr>
            <a:xfrm flipV="1">
              <a:off x="358481" y="424882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xmlns="" id="{DFC2147F-018B-4EBB-A260-0F6F8EB66ADB}"/>
                </a:ext>
              </a:extLst>
            </p:cNvPr>
            <p:cNvCxnSpPr>
              <a:cxnSpLocks/>
            </p:cNvCxnSpPr>
            <p:nvPr/>
          </p:nvCxnSpPr>
          <p:spPr>
            <a:xfrm flipH="1" flipV="1">
              <a:off x="1097212" y="4417509"/>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grpSp>
      <p:sp>
        <p:nvSpPr>
          <p:cNvPr id="7" name="Arrow: Right 6">
            <a:extLst>
              <a:ext uri="{FF2B5EF4-FFF2-40B4-BE49-F238E27FC236}">
                <a16:creationId xmlns:a16="http://schemas.microsoft.com/office/drawing/2014/main" xmlns="" id="{925B6855-CAA7-453D-8235-D22F43271764}"/>
              </a:ext>
            </a:extLst>
          </p:cNvPr>
          <p:cNvSpPr/>
          <p:nvPr/>
        </p:nvSpPr>
        <p:spPr>
          <a:xfrm>
            <a:off x="3396413" y="4001034"/>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
        <p:nvSpPr>
          <p:cNvPr id="8" name="Arrow: Right 7">
            <a:extLst>
              <a:ext uri="{FF2B5EF4-FFF2-40B4-BE49-F238E27FC236}">
                <a16:creationId xmlns:a16="http://schemas.microsoft.com/office/drawing/2014/main" xmlns="" id="{3E19E712-D7D6-4D47-AD5F-1F01BBFA356C}"/>
              </a:ext>
            </a:extLst>
          </p:cNvPr>
          <p:cNvSpPr/>
          <p:nvPr/>
        </p:nvSpPr>
        <p:spPr>
          <a:xfrm>
            <a:off x="7863711" y="4001033"/>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Tree>
    <p:extLst>
      <p:ext uri="{BB962C8B-B14F-4D97-AF65-F5344CB8AC3E}">
        <p14:creationId xmlns:p14="http://schemas.microsoft.com/office/powerpoint/2010/main" val="66935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Risks </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dirty="0">
                <a:cs typeface="Calibri"/>
              </a:rPr>
              <a:t>2</a:t>
            </a:r>
          </a:p>
        </p:txBody>
      </p:sp>
      <p:sp>
        <p:nvSpPr>
          <p:cNvPr id="4" name="Rectangle: Rounded Corners 3">
            <a:extLst>
              <a:ext uri="{FF2B5EF4-FFF2-40B4-BE49-F238E27FC236}">
                <a16:creationId xmlns:a16="http://schemas.microsoft.com/office/drawing/2014/main" xmlns="" id="{2B670A2A-A92E-48A1-9872-46D0E566FDB2}"/>
              </a:ext>
            </a:extLst>
          </p:cNvPr>
          <p:cNvSpPr/>
          <p:nvPr/>
        </p:nvSpPr>
        <p:spPr>
          <a:xfrm>
            <a:off x="5595538" y="1195133"/>
            <a:ext cx="1006304" cy="47116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cs typeface="Calibri"/>
              </a:rPr>
              <a:t>Risk</a:t>
            </a:r>
          </a:p>
        </p:txBody>
      </p:sp>
      <p:cxnSp>
        <p:nvCxnSpPr>
          <p:cNvPr id="11" name="Connector: Elbow 10">
            <a:extLst>
              <a:ext uri="{FF2B5EF4-FFF2-40B4-BE49-F238E27FC236}">
                <a16:creationId xmlns:a16="http://schemas.microsoft.com/office/drawing/2014/main" xmlns="" id="{DAF04915-4325-4D25-A20F-2FEA51C3CF39}"/>
              </a:ext>
            </a:extLst>
          </p:cNvPr>
          <p:cNvCxnSpPr>
            <a:cxnSpLocks/>
          </p:cNvCxnSpPr>
          <p:nvPr/>
        </p:nvCxnSpPr>
        <p:spPr>
          <a:xfrm flipH="1">
            <a:off x="4681937" y="1433258"/>
            <a:ext cx="914400" cy="914400"/>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57E97D85-F17F-48B0-863F-E8B6EB602365}"/>
              </a:ext>
            </a:extLst>
          </p:cNvPr>
          <p:cNvCxnSpPr>
            <a:cxnSpLocks/>
          </p:cNvCxnSpPr>
          <p:nvPr/>
        </p:nvCxnSpPr>
        <p:spPr>
          <a:xfrm>
            <a:off x="6602641" y="1433257"/>
            <a:ext cx="1040042" cy="914400"/>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xmlns="" id="{51BA71AD-BAD8-42A4-ACB8-8BA58B004255}"/>
              </a:ext>
            </a:extLst>
          </p:cNvPr>
          <p:cNvSpPr/>
          <p:nvPr/>
        </p:nvSpPr>
        <p:spPr>
          <a:xfrm>
            <a:off x="651263" y="1922232"/>
            <a:ext cx="4031036" cy="8492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Common Risks</a:t>
            </a:r>
            <a:endParaRPr lang="en-GB" sz="2800" b="1" dirty="0">
              <a:cs typeface="Calibri"/>
            </a:endParaRPr>
          </a:p>
        </p:txBody>
      </p:sp>
      <p:sp>
        <p:nvSpPr>
          <p:cNvPr id="15" name="Rectangle: Rounded Corners 14">
            <a:extLst>
              <a:ext uri="{FF2B5EF4-FFF2-40B4-BE49-F238E27FC236}">
                <a16:creationId xmlns:a16="http://schemas.microsoft.com/office/drawing/2014/main" xmlns="" id="{C5080C3B-FB0C-49A2-9860-71A9AA045624}"/>
              </a:ext>
            </a:extLst>
          </p:cNvPr>
          <p:cNvSpPr/>
          <p:nvPr/>
        </p:nvSpPr>
        <p:spPr>
          <a:xfrm>
            <a:off x="7643049" y="1893148"/>
            <a:ext cx="3821632" cy="8667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Specific Risks</a:t>
            </a:r>
            <a:endParaRPr lang="en-US"/>
          </a:p>
        </p:txBody>
      </p:sp>
      <p:grpSp>
        <p:nvGrpSpPr>
          <p:cNvPr id="44" name="Group 43">
            <a:extLst>
              <a:ext uri="{FF2B5EF4-FFF2-40B4-BE49-F238E27FC236}">
                <a16:creationId xmlns:a16="http://schemas.microsoft.com/office/drawing/2014/main" xmlns="" id="{23FF65A8-58F8-4615-A268-4E9B886B65F2}"/>
              </a:ext>
            </a:extLst>
          </p:cNvPr>
          <p:cNvGrpSpPr/>
          <p:nvPr/>
        </p:nvGrpSpPr>
        <p:grpSpPr>
          <a:xfrm>
            <a:off x="1093342" y="2774032"/>
            <a:ext cx="4100618" cy="1447103"/>
            <a:chOff x="1093342" y="2774032"/>
            <a:chExt cx="4100618" cy="1447103"/>
          </a:xfrm>
        </p:grpSpPr>
        <p:cxnSp>
          <p:nvCxnSpPr>
            <p:cNvPr id="16" name="Straight Arrow Connector 15">
              <a:extLst>
                <a:ext uri="{FF2B5EF4-FFF2-40B4-BE49-F238E27FC236}">
                  <a16:creationId xmlns:a16="http://schemas.microsoft.com/office/drawing/2014/main" xmlns="" id="{EB6369B8-8565-459D-9269-FAB42CA62137}"/>
                </a:ext>
              </a:extLst>
            </p:cNvPr>
            <p:cNvCxnSpPr/>
            <p:nvPr/>
          </p:nvCxnSpPr>
          <p:spPr>
            <a:xfrm flipH="1">
              <a:off x="1119150" y="2774032"/>
              <a:ext cx="1" cy="476975"/>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31ABC38-B012-46BE-880A-7939B8AD128E}"/>
                </a:ext>
              </a:extLst>
            </p:cNvPr>
            <p:cNvCxnSpPr/>
            <p:nvPr/>
          </p:nvCxnSpPr>
          <p:spPr>
            <a:xfrm flipV="1">
              <a:off x="1093342" y="3203090"/>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EBF2B0D7-46C8-463F-A080-62A3E5256F20}"/>
                </a:ext>
              </a:extLst>
            </p:cNvPr>
            <p:cNvSpPr txBox="1"/>
            <p:nvPr/>
          </p:nvSpPr>
          <p:spPr>
            <a:xfrm>
              <a:off x="1671310" y="3020806"/>
              <a:ext cx="35226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ea typeface="+mn-lt"/>
                  <a:cs typeface="+mn-lt"/>
                </a:rPr>
                <a:t>Blockchain operation mechanism</a:t>
              </a:r>
            </a:p>
            <a:p>
              <a:r>
                <a:rPr lang="en-GB" sz="2400" dirty="0">
                  <a:cs typeface="Calibri"/>
                </a:rPr>
                <a:t>(Blockchain 1.0, 2.0) </a:t>
              </a:r>
            </a:p>
          </p:txBody>
        </p:sp>
      </p:grpSp>
      <p:grpSp>
        <p:nvGrpSpPr>
          <p:cNvPr id="45" name="Group 44">
            <a:extLst>
              <a:ext uri="{FF2B5EF4-FFF2-40B4-BE49-F238E27FC236}">
                <a16:creationId xmlns:a16="http://schemas.microsoft.com/office/drawing/2014/main" xmlns="" id="{79118B15-2E48-4A49-8D06-7F5DA928C863}"/>
              </a:ext>
            </a:extLst>
          </p:cNvPr>
          <p:cNvGrpSpPr/>
          <p:nvPr/>
        </p:nvGrpSpPr>
        <p:grpSpPr>
          <a:xfrm>
            <a:off x="8044411" y="2768213"/>
            <a:ext cx="3542204" cy="2185767"/>
            <a:chOff x="8044411" y="2768213"/>
            <a:chExt cx="3542204" cy="2185767"/>
          </a:xfrm>
        </p:grpSpPr>
        <p:cxnSp>
          <p:nvCxnSpPr>
            <p:cNvPr id="31" name="Straight Arrow Connector 30">
              <a:extLst>
                <a:ext uri="{FF2B5EF4-FFF2-40B4-BE49-F238E27FC236}">
                  <a16:creationId xmlns:a16="http://schemas.microsoft.com/office/drawing/2014/main" xmlns="" id="{B31D90C4-627F-453B-A14D-E5E2CBB09F19}"/>
                </a:ext>
              </a:extLst>
            </p:cNvPr>
            <p:cNvCxnSpPr>
              <a:cxnSpLocks/>
            </p:cNvCxnSpPr>
            <p:nvPr/>
          </p:nvCxnSpPr>
          <p:spPr>
            <a:xfrm flipH="1">
              <a:off x="8064402" y="2768213"/>
              <a:ext cx="5816" cy="44207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E19F7F1E-9DB2-40A2-BE60-E76F4E200161}"/>
                </a:ext>
              </a:extLst>
            </p:cNvPr>
            <p:cNvCxnSpPr>
              <a:cxnSpLocks/>
            </p:cNvCxnSpPr>
            <p:nvPr/>
          </p:nvCxnSpPr>
          <p:spPr>
            <a:xfrm>
              <a:off x="8044411" y="3201924"/>
              <a:ext cx="553755" cy="1279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D9A55A63-0A3A-48C8-A5C0-F964FF012E72}"/>
                </a:ext>
              </a:extLst>
            </p:cNvPr>
            <p:cNvSpPr txBox="1"/>
            <p:nvPr/>
          </p:nvSpPr>
          <p:spPr>
            <a:xfrm>
              <a:off x="8593295" y="3014988"/>
              <a:ext cx="29933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Development, deployment and execution of smart </a:t>
              </a:r>
              <a:r>
                <a:rPr lang="en-GB" sz="2400" dirty="0" smtClean="0"/>
                <a:t>contract</a:t>
              </a:r>
              <a:endParaRPr lang="en-US" sz="2400" dirty="0">
                <a:cs typeface="Calibri" panose="020F0502020204030204"/>
              </a:endParaRPr>
            </a:p>
            <a:p>
              <a:r>
                <a:rPr lang="en-GB" sz="2400" dirty="0">
                  <a:cs typeface="Calibri"/>
                </a:rPr>
                <a:t>(Blockchain 2.0)</a:t>
              </a:r>
            </a:p>
          </p:txBody>
        </p:sp>
      </p:grpSp>
      <p:sp>
        <p:nvSpPr>
          <p:cNvPr id="18" name="Rectangle 17"/>
          <p:cNvSpPr/>
          <p:nvPr/>
        </p:nvSpPr>
        <p:spPr>
          <a:xfrm>
            <a:off x="335280" y="5480596"/>
            <a:ext cx="10866120" cy="646331"/>
          </a:xfrm>
          <a:prstGeom prst="rect">
            <a:avLst/>
          </a:prstGeom>
        </p:spPr>
        <p:txBody>
          <a:bodyPr wrap="square">
            <a:spAutoFit/>
          </a:bodyPr>
          <a:lstStyle/>
          <a:p>
            <a:r>
              <a:rPr lang="en-US" smtClean="0">
                <a:hlinkClick r:id="rId2"/>
              </a:rPr>
              <a:t>https://www.sciencedirect.com/science/article/pii/S0167739X17318332?casa_token=-Os8D6Mop7AAAAAA:NU-biO_avee1LRnqJ-6Aycw3yoQWhcWle0WdXaha3O-Dl2qPgl6EBZ0laOiJQQPpyi_6lVZ_ig8</a:t>
            </a:r>
            <a:endParaRPr lang="en-US">
              <a:hlinkClick r:id="rId2"/>
            </a:endParaRPr>
          </a:p>
        </p:txBody>
      </p:sp>
    </p:spTree>
    <p:extLst>
      <p:ext uri="{BB962C8B-B14F-4D97-AF65-F5344CB8AC3E}">
        <p14:creationId xmlns:p14="http://schemas.microsoft.com/office/powerpoint/2010/main" val="38765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7. Lead was 2, others find a block</a:t>
            </a:r>
            <a:endParaRPr lang="en-US" sz="2400" b="1" dirty="0">
              <a:ea typeface="+mn-lt"/>
              <a:cs typeface="+mn-lt"/>
            </a:endParaRPr>
          </a:p>
        </p:txBody>
      </p:sp>
      <p:sp>
        <p:nvSpPr>
          <p:cNvPr id="24" name="TextBox 23">
            <a:extLst>
              <a:ext uri="{FF2B5EF4-FFF2-40B4-BE49-F238E27FC236}">
                <a16:creationId xmlns:a16="http://schemas.microsoft.com/office/drawing/2014/main" xmlns="" id="{7DB7E896-353E-473C-B898-EEAE5F3B8B99}"/>
              </a:ext>
            </a:extLst>
          </p:cNvPr>
          <p:cNvSpPr txBox="1"/>
          <p:nvPr/>
        </p:nvSpPr>
        <p:spPr>
          <a:xfrm>
            <a:off x="317448" y="1573879"/>
            <a:ext cx="11823211" cy="1563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FFFF00"/>
                </a:highlight>
                <a:ea typeface="+mn-lt"/>
                <a:cs typeface="+mn-lt"/>
              </a:rPr>
              <a:t>pool publishes</a:t>
            </a:r>
            <a:r>
              <a:rPr lang="en-GB" sz="2200" b="1" dirty="0">
                <a:solidFill>
                  <a:srgbClr val="002060"/>
                </a:solidFill>
                <a:ea typeface="+mn-lt"/>
                <a:cs typeface="+mn-lt"/>
              </a:rPr>
              <a:t> its </a:t>
            </a:r>
            <a:r>
              <a:rPr lang="en-GB" sz="2200" b="1" dirty="0">
                <a:solidFill>
                  <a:srgbClr val="002060"/>
                </a:solidFill>
                <a:highlight>
                  <a:srgbClr val="00FF00"/>
                </a:highlight>
                <a:ea typeface="+mn-lt"/>
                <a:cs typeface="+mn-lt"/>
              </a:rPr>
              <a:t>secret blocks</a:t>
            </a:r>
            <a:r>
              <a:rPr lang="en-GB" sz="2200" b="1" dirty="0">
                <a:solidFill>
                  <a:srgbClr val="002060"/>
                </a:solidFill>
                <a:ea typeface="+mn-lt"/>
                <a:cs typeface="+mn-lt"/>
              </a:rPr>
              <a:t>, causing everybody to start mining at the head of the previously private branch</a:t>
            </a:r>
          </a:p>
          <a:p>
            <a:pPr marL="285750" indent="-285750">
              <a:lnSpc>
                <a:spcPct val="150000"/>
              </a:lnSpc>
              <a:buFont typeface="Wingdings"/>
              <a:buChar char="ü"/>
            </a:pPr>
            <a:r>
              <a:rPr lang="en-GB" sz="2200" b="1" dirty="0">
                <a:solidFill>
                  <a:srgbClr val="002060"/>
                </a:solidFill>
                <a:highlight>
                  <a:srgbClr val="00FFFF"/>
                </a:highlight>
                <a:ea typeface="+mn-lt"/>
                <a:cs typeface="+mn-lt"/>
              </a:rPr>
              <a:t>Pool</a:t>
            </a:r>
            <a:r>
              <a:rPr lang="en-GB" sz="2200" b="1" dirty="0">
                <a:solidFill>
                  <a:srgbClr val="002060"/>
                </a:solidFill>
                <a:ea typeface="+mn-lt"/>
                <a:cs typeface="+mn-lt"/>
              </a:rPr>
              <a:t> obtains a </a:t>
            </a:r>
            <a:r>
              <a:rPr lang="en-GB" sz="2200" b="1" dirty="0">
                <a:solidFill>
                  <a:srgbClr val="002060"/>
                </a:solidFill>
                <a:highlight>
                  <a:srgbClr val="FF00FF"/>
                </a:highlight>
                <a:ea typeface="+mn-lt"/>
                <a:cs typeface="+mn-lt"/>
              </a:rPr>
              <a:t>revenue of two</a:t>
            </a:r>
            <a:endParaRPr lang="en-GB" sz="2200" b="1">
              <a:solidFill>
                <a:srgbClr val="002060"/>
              </a:solidFill>
              <a:cs typeface="Calibri"/>
            </a:endParaRPr>
          </a:p>
        </p:txBody>
      </p:sp>
      <p:sp>
        <p:nvSpPr>
          <p:cNvPr id="7" name="Arrow: Right 6">
            <a:extLst>
              <a:ext uri="{FF2B5EF4-FFF2-40B4-BE49-F238E27FC236}">
                <a16:creationId xmlns:a16="http://schemas.microsoft.com/office/drawing/2014/main" xmlns="" id="{925B6855-CAA7-453D-8235-D22F43271764}"/>
              </a:ext>
            </a:extLst>
          </p:cNvPr>
          <p:cNvSpPr/>
          <p:nvPr/>
        </p:nvSpPr>
        <p:spPr>
          <a:xfrm>
            <a:off x="5094917" y="3442622"/>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
        <p:nvSpPr>
          <p:cNvPr id="8" name="Arrow: Right 7">
            <a:extLst>
              <a:ext uri="{FF2B5EF4-FFF2-40B4-BE49-F238E27FC236}">
                <a16:creationId xmlns:a16="http://schemas.microsoft.com/office/drawing/2014/main" xmlns="" id="{3E19E712-D7D6-4D47-AD5F-1F01BBFA356C}"/>
              </a:ext>
            </a:extLst>
          </p:cNvPr>
          <p:cNvSpPr/>
          <p:nvPr/>
        </p:nvSpPr>
        <p:spPr>
          <a:xfrm rot="5400000">
            <a:off x="11010597" y="4658331"/>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grpSp>
        <p:nvGrpSpPr>
          <p:cNvPr id="5" name="Group 4">
            <a:extLst>
              <a:ext uri="{FF2B5EF4-FFF2-40B4-BE49-F238E27FC236}">
                <a16:creationId xmlns:a16="http://schemas.microsoft.com/office/drawing/2014/main" xmlns="" id="{C4B4D3F7-D334-4D46-AD05-2FDEDCF4C8D6}"/>
              </a:ext>
            </a:extLst>
          </p:cNvPr>
          <p:cNvGrpSpPr/>
          <p:nvPr/>
        </p:nvGrpSpPr>
        <p:grpSpPr>
          <a:xfrm>
            <a:off x="119992" y="3179821"/>
            <a:ext cx="4656537" cy="1646152"/>
            <a:chOff x="422466" y="4732905"/>
            <a:chExt cx="4656537" cy="1646152"/>
          </a:xfrm>
        </p:grpSpPr>
        <p:sp>
          <p:nvSpPr>
            <p:cNvPr id="29" name="Rectangle: Rounded Corners 28">
              <a:extLst>
                <a:ext uri="{FF2B5EF4-FFF2-40B4-BE49-F238E27FC236}">
                  <a16:creationId xmlns:a16="http://schemas.microsoft.com/office/drawing/2014/main" xmlns="" id="{A0796F1D-DF66-48E6-8F71-4EEB77F03DEE}"/>
                </a:ext>
              </a:extLst>
            </p:cNvPr>
            <p:cNvSpPr/>
            <p:nvPr/>
          </p:nvSpPr>
          <p:spPr>
            <a:xfrm>
              <a:off x="895568" y="5383223"/>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31" name="Rectangle: Rounded Corners 30">
              <a:extLst>
                <a:ext uri="{FF2B5EF4-FFF2-40B4-BE49-F238E27FC236}">
                  <a16:creationId xmlns:a16="http://schemas.microsoft.com/office/drawing/2014/main" xmlns="" id="{A7C25786-8154-4C51-B3AD-609A3501BEF9}"/>
                </a:ext>
              </a:extLst>
            </p:cNvPr>
            <p:cNvSpPr/>
            <p:nvPr/>
          </p:nvSpPr>
          <p:spPr>
            <a:xfrm>
              <a:off x="1728533" y="4732905"/>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33" name="Rectangle: Rounded Corners 32">
              <a:extLst>
                <a:ext uri="{FF2B5EF4-FFF2-40B4-BE49-F238E27FC236}">
                  <a16:creationId xmlns:a16="http://schemas.microsoft.com/office/drawing/2014/main" xmlns="" id="{4A54E664-F835-4934-94A3-B68BD2FC2F5E}"/>
                </a:ext>
              </a:extLst>
            </p:cNvPr>
            <p:cNvSpPr/>
            <p:nvPr/>
          </p:nvSpPr>
          <p:spPr>
            <a:xfrm>
              <a:off x="1728533" y="5977698"/>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36" name="Rectangle: Rounded Corners 35">
              <a:extLst>
                <a:ext uri="{FF2B5EF4-FFF2-40B4-BE49-F238E27FC236}">
                  <a16:creationId xmlns:a16="http://schemas.microsoft.com/office/drawing/2014/main" xmlns="" id="{E006A051-E367-44BF-B517-AD6C069D0F8A}"/>
                </a:ext>
              </a:extLst>
            </p:cNvPr>
            <p:cNvSpPr/>
            <p:nvPr/>
          </p:nvSpPr>
          <p:spPr>
            <a:xfrm>
              <a:off x="2955876" y="5977697"/>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38" name="Rectangle: Rounded Corners 37">
              <a:extLst>
                <a:ext uri="{FF2B5EF4-FFF2-40B4-BE49-F238E27FC236}">
                  <a16:creationId xmlns:a16="http://schemas.microsoft.com/office/drawing/2014/main" xmlns="" id="{DB6D0319-2C04-4811-8890-89E14B44193A}"/>
                </a:ext>
              </a:extLst>
            </p:cNvPr>
            <p:cNvSpPr/>
            <p:nvPr/>
          </p:nvSpPr>
          <p:spPr>
            <a:xfrm>
              <a:off x="4253020" y="5977696"/>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45" name="Straight Arrow Connector 44">
              <a:extLst>
                <a:ext uri="{FF2B5EF4-FFF2-40B4-BE49-F238E27FC236}">
                  <a16:creationId xmlns:a16="http://schemas.microsoft.com/office/drawing/2014/main" xmlns="" id="{7ED747C1-FF62-4835-A081-F16839D75AC6}"/>
                </a:ext>
              </a:extLst>
            </p:cNvPr>
            <p:cNvCxnSpPr>
              <a:cxnSpLocks/>
            </p:cNvCxnSpPr>
            <p:nvPr/>
          </p:nvCxnSpPr>
          <p:spPr>
            <a:xfrm flipV="1">
              <a:off x="422466" y="5563420"/>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46558E9D-AADE-4FEF-893A-1267CF7D01C3}"/>
                </a:ext>
              </a:extLst>
            </p:cNvPr>
            <p:cNvCxnSpPr>
              <a:cxnSpLocks/>
            </p:cNvCxnSpPr>
            <p:nvPr/>
          </p:nvCxnSpPr>
          <p:spPr>
            <a:xfrm flipH="1" flipV="1">
              <a:off x="1161197" y="5732106"/>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xmlns="" id="{2DF0A341-07E6-4B9C-8100-4ACD07D803F4}"/>
                </a:ext>
              </a:extLst>
            </p:cNvPr>
            <p:cNvCxnSpPr>
              <a:cxnSpLocks/>
            </p:cNvCxnSpPr>
            <p:nvPr/>
          </p:nvCxnSpPr>
          <p:spPr>
            <a:xfrm flipV="1">
              <a:off x="2545595" y="6174182"/>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xmlns="" id="{0A2E7E3A-849D-43F6-8DEE-EAB64E25FB60}"/>
                </a:ext>
              </a:extLst>
            </p:cNvPr>
            <p:cNvCxnSpPr>
              <a:cxnSpLocks/>
            </p:cNvCxnSpPr>
            <p:nvPr/>
          </p:nvCxnSpPr>
          <p:spPr>
            <a:xfrm flipV="1">
              <a:off x="3784571" y="62032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xmlns="" id="{5682E6D4-E09E-43AB-901C-248C08B91F60}"/>
                </a:ext>
              </a:extLst>
            </p:cNvPr>
            <p:cNvCxnSpPr>
              <a:cxnSpLocks/>
            </p:cNvCxnSpPr>
            <p:nvPr/>
          </p:nvCxnSpPr>
          <p:spPr>
            <a:xfrm flipH="1">
              <a:off x="1108844" y="4941021"/>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xmlns="" id="{4677431D-DA24-4035-8141-D3EB3D6E19C2}"/>
              </a:ext>
            </a:extLst>
          </p:cNvPr>
          <p:cNvGrpSpPr/>
          <p:nvPr/>
        </p:nvGrpSpPr>
        <p:grpSpPr>
          <a:xfrm>
            <a:off x="6396311" y="2807544"/>
            <a:ext cx="4656537" cy="1651970"/>
            <a:chOff x="5430724" y="4756170"/>
            <a:chExt cx="4656537" cy="1651970"/>
          </a:xfrm>
        </p:grpSpPr>
        <p:sp>
          <p:nvSpPr>
            <p:cNvPr id="52" name="Rectangle: Rounded Corners 51">
              <a:extLst>
                <a:ext uri="{FF2B5EF4-FFF2-40B4-BE49-F238E27FC236}">
                  <a16:creationId xmlns:a16="http://schemas.microsoft.com/office/drawing/2014/main" xmlns="" id="{C75ABFC4-4EC8-4E41-9333-17A6EC2552E1}"/>
                </a:ext>
              </a:extLst>
            </p:cNvPr>
            <p:cNvSpPr/>
            <p:nvPr/>
          </p:nvSpPr>
          <p:spPr>
            <a:xfrm>
              <a:off x="5903826" y="541230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53" name="Rectangle: Rounded Corners 52">
              <a:extLst>
                <a:ext uri="{FF2B5EF4-FFF2-40B4-BE49-F238E27FC236}">
                  <a16:creationId xmlns:a16="http://schemas.microsoft.com/office/drawing/2014/main" xmlns="" id="{7E00D6CB-099B-4EBC-96A4-B2AD9D1967D8}"/>
                </a:ext>
              </a:extLst>
            </p:cNvPr>
            <p:cNvSpPr/>
            <p:nvPr/>
          </p:nvSpPr>
          <p:spPr>
            <a:xfrm>
              <a:off x="6736791" y="4761988"/>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54" name="Rectangle: Rounded Corners 53">
              <a:extLst>
                <a:ext uri="{FF2B5EF4-FFF2-40B4-BE49-F238E27FC236}">
                  <a16:creationId xmlns:a16="http://schemas.microsoft.com/office/drawing/2014/main" xmlns="" id="{1CBF6456-9B46-4287-BE4F-8FA8CF290CF0}"/>
                </a:ext>
              </a:extLst>
            </p:cNvPr>
            <p:cNvSpPr/>
            <p:nvPr/>
          </p:nvSpPr>
          <p:spPr>
            <a:xfrm>
              <a:off x="6736791" y="6006781"/>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55" name="Rectangle: Rounded Corners 54">
              <a:extLst>
                <a:ext uri="{FF2B5EF4-FFF2-40B4-BE49-F238E27FC236}">
                  <a16:creationId xmlns:a16="http://schemas.microsoft.com/office/drawing/2014/main" xmlns="" id="{9C61A5D0-8384-4288-9AE9-1717DA12C826}"/>
                </a:ext>
              </a:extLst>
            </p:cNvPr>
            <p:cNvSpPr/>
            <p:nvPr/>
          </p:nvSpPr>
          <p:spPr>
            <a:xfrm>
              <a:off x="7964134" y="6006780"/>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56" name="Rectangle: Rounded Corners 55">
              <a:extLst>
                <a:ext uri="{FF2B5EF4-FFF2-40B4-BE49-F238E27FC236}">
                  <a16:creationId xmlns:a16="http://schemas.microsoft.com/office/drawing/2014/main" xmlns="" id="{9FBF70DE-F43C-4C83-8C94-3280CE9AEF1A}"/>
                </a:ext>
              </a:extLst>
            </p:cNvPr>
            <p:cNvSpPr/>
            <p:nvPr/>
          </p:nvSpPr>
          <p:spPr>
            <a:xfrm>
              <a:off x="9261278" y="6006779"/>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57" name="Straight Arrow Connector 56">
              <a:extLst>
                <a:ext uri="{FF2B5EF4-FFF2-40B4-BE49-F238E27FC236}">
                  <a16:creationId xmlns:a16="http://schemas.microsoft.com/office/drawing/2014/main" xmlns="" id="{B666E47D-10D5-4218-A867-B97292D387D1}"/>
                </a:ext>
              </a:extLst>
            </p:cNvPr>
            <p:cNvCxnSpPr>
              <a:cxnSpLocks/>
            </p:cNvCxnSpPr>
            <p:nvPr/>
          </p:nvCxnSpPr>
          <p:spPr>
            <a:xfrm flipV="1">
              <a:off x="5430724" y="559250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xmlns="" id="{AD49F5A3-71BA-4137-BF7F-288091D6F3DC}"/>
                </a:ext>
              </a:extLst>
            </p:cNvPr>
            <p:cNvCxnSpPr>
              <a:cxnSpLocks/>
            </p:cNvCxnSpPr>
            <p:nvPr/>
          </p:nvCxnSpPr>
          <p:spPr>
            <a:xfrm flipH="1" flipV="1">
              <a:off x="6169455" y="5761189"/>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xmlns="" id="{699AB3B7-BC82-4BFA-8E26-3440C72CF8A6}"/>
                </a:ext>
              </a:extLst>
            </p:cNvPr>
            <p:cNvCxnSpPr>
              <a:cxnSpLocks/>
            </p:cNvCxnSpPr>
            <p:nvPr/>
          </p:nvCxnSpPr>
          <p:spPr>
            <a:xfrm flipV="1">
              <a:off x="7553853" y="62032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xmlns="" id="{4771E2C2-2F41-441E-B86C-2FB33F2C215D}"/>
                </a:ext>
              </a:extLst>
            </p:cNvPr>
            <p:cNvCxnSpPr>
              <a:cxnSpLocks/>
            </p:cNvCxnSpPr>
            <p:nvPr/>
          </p:nvCxnSpPr>
          <p:spPr>
            <a:xfrm flipV="1">
              <a:off x="8792829" y="6232348"/>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xmlns="" id="{275F70E0-5CCC-4138-9D24-DFEB949EB751}"/>
                </a:ext>
              </a:extLst>
            </p:cNvPr>
            <p:cNvCxnSpPr>
              <a:cxnSpLocks/>
            </p:cNvCxnSpPr>
            <p:nvPr/>
          </p:nvCxnSpPr>
          <p:spPr>
            <a:xfrm flipH="1">
              <a:off x="6117102" y="4970104"/>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sp>
          <p:nvSpPr>
            <p:cNvPr id="73" name="Rectangle: Rounded Corners 72">
              <a:extLst>
                <a:ext uri="{FF2B5EF4-FFF2-40B4-BE49-F238E27FC236}">
                  <a16:creationId xmlns:a16="http://schemas.microsoft.com/office/drawing/2014/main" xmlns="" id="{954D6D12-5A9C-4573-983B-7ED02B1290F0}"/>
                </a:ext>
              </a:extLst>
            </p:cNvPr>
            <p:cNvSpPr/>
            <p:nvPr/>
          </p:nvSpPr>
          <p:spPr>
            <a:xfrm>
              <a:off x="7964134" y="4756170"/>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pub</a:t>
              </a:r>
            </a:p>
          </p:txBody>
        </p:sp>
        <p:cxnSp>
          <p:nvCxnSpPr>
            <p:cNvPr id="74" name="Straight Arrow Connector 73">
              <a:extLst>
                <a:ext uri="{FF2B5EF4-FFF2-40B4-BE49-F238E27FC236}">
                  <a16:creationId xmlns:a16="http://schemas.microsoft.com/office/drawing/2014/main" xmlns="" id="{3A661A90-B32C-4E68-8406-B6684DB874EF}"/>
                </a:ext>
              </a:extLst>
            </p:cNvPr>
            <p:cNvCxnSpPr>
              <a:cxnSpLocks/>
            </p:cNvCxnSpPr>
            <p:nvPr/>
          </p:nvCxnSpPr>
          <p:spPr>
            <a:xfrm flipV="1">
              <a:off x="7553852" y="4946837"/>
              <a:ext cx="407176" cy="5817"/>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xmlns="" id="{02CC2C7E-E9C6-46D7-BD69-994FC97E9D4B}"/>
              </a:ext>
            </a:extLst>
          </p:cNvPr>
          <p:cNvGrpSpPr/>
          <p:nvPr/>
        </p:nvGrpSpPr>
        <p:grpSpPr>
          <a:xfrm>
            <a:off x="5459808" y="5012108"/>
            <a:ext cx="4662354" cy="1651970"/>
            <a:chOff x="6518464" y="2179329"/>
            <a:chExt cx="4662354" cy="1651970"/>
          </a:xfrm>
        </p:grpSpPr>
        <p:sp>
          <p:nvSpPr>
            <p:cNvPr id="75" name="Rectangle: Rounded Corners 74">
              <a:extLst>
                <a:ext uri="{FF2B5EF4-FFF2-40B4-BE49-F238E27FC236}">
                  <a16:creationId xmlns:a16="http://schemas.microsoft.com/office/drawing/2014/main" xmlns="" id="{249C620C-A453-4D06-B99F-BE5A509BB527}"/>
                </a:ext>
              </a:extLst>
            </p:cNvPr>
            <p:cNvSpPr/>
            <p:nvPr/>
          </p:nvSpPr>
          <p:spPr>
            <a:xfrm>
              <a:off x="6991566" y="2835465"/>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76" name="Rectangle: Rounded Corners 75">
              <a:extLst>
                <a:ext uri="{FF2B5EF4-FFF2-40B4-BE49-F238E27FC236}">
                  <a16:creationId xmlns:a16="http://schemas.microsoft.com/office/drawing/2014/main" xmlns="" id="{61BB888B-2280-4D3C-996F-C491DD7EED6F}"/>
                </a:ext>
              </a:extLst>
            </p:cNvPr>
            <p:cNvSpPr/>
            <p:nvPr/>
          </p:nvSpPr>
          <p:spPr>
            <a:xfrm>
              <a:off x="7824531" y="2185147"/>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77" name="Rectangle: Rounded Corners 76">
              <a:extLst>
                <a:ext uri="{FF2B5EF4-FFF2-40B4-BE49-F238E27FC236}">
                  <a16:creationId xmlns:a16="http://schemas.microsoft.com/office/drawing/2014/main" xmlns="" id="{3B93D1B3-66C3-4FCA-82C3-36328CB8C02B}"/>
                </a:ext>
              </a:extLst>
            </p:cNvPr>
            <p:cNvSpPr/>
            <p:nvPr/>
          </p:nvSpPr>
          <p:spPr>
            <a:xfrm>
              <a:off x="7824531" y="3429940"/>
              <a:ext cx="825983" cy="401359"/>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78" name="Rectangle: Rounded Corners 77">
              <a:extLst>
                <a:ext uri="{FF2B5EF4-FFF2-40B4-BE49-F238E27FC236}">
                  <a16:creationId xmlns:a16="http://schemas.microsoft.com/office/drawing/2014/main" xmlns="" id="{0AF54BE7-49F0-4738-9B1B-80CF058234EB}"/>
                </a:ext>
              </a:extLst>
            </p:cNvPr>
            <p:cNvSpPr/>
            <p:nvPr/>
          </p:nvSpPr>
          <p:spPr>
            <a:xfrm>
              <a:off x="9051874" y="3429939"/>
              <a:ext cx="825983" cy="395542"/>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79" name="Rectangle: Rounded Corners 78">
              <a:extLst>
                <a:ext uri="{FF2B5EF4-FFF2-40B4-BE49-F238E27FC236}">
                  <a16:creationId xmlns:a16="http://schemas.microsoft.com/office/drawing/2014/main" xmlns="" id="{689D4A74-0DCD-46A3-A946-1A20FBB7E2FD}"/>
                </a:ext>
              </a:extLst>
            </p:cNvPr>
            <p:cNvSpPr/>
            <p:nvPr/>
          </p:nvSpPr>
          <p:spPr>
            <a:xfrm>
              <a:off x="10354835" y="3418304"/>
              <a:ext cx="825983" cy="395542"/>
            </a:xfrm>
            <a:prstGeom prst="roundRect">
              <a:avLst/>
            </a:prstGeom>
            <a:solidFill>
              <a:schemeClr val="accent5">
                <a:lumMod val="7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80" name="Straight Arrow Connector 79">
              <a:extLst>
                <a:ext uri="{FF2B5EF4-FFF2-40B4-BE49-F238E27FC236}">
                  <a16:creationId xmlns:a16="http://schemas.microsoft.com/office/drawing/2014/main" xmlns="" id="{32F6C990-DC4E-4BC2-8A82-E94F1B833E9A}"/>
                </a:ext>
              </a:extLst>
            </p:cNvPr>
            <p:cNvCxnSpPr>
              <a:cxnSpLocks/>
            </p:cNvCxnSpPr>
            <p:nvPr/>
          </p:nvCxnSpPr>
          <p:spPr>
            <a:xfrm flipV="1">
              <a:off x="6518464" y="3015662"/>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xmlns="" id="{340D90DD-FC4A-4E35-8776-6248809435FC}"/>
                </a:ext>
              </a:extLst>
            </p:cNvPr>
            <p:cNvCxnSpPr>
              <a:cxnSpLocks/>
            </p:cNvCxnSpPr>
            <p:nvPr/>
          </p:nvCxnSpPr>
          <p:spPr>
            <a:xfrm flipH="1" flipV="1">
              <a:off x="7257195" y="3184348"/>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xmlns="" id="{071E22F3-C60D-40EA-8FC6-87A80089ECEF}"/>
                </a:ext>
              </a:extLst>
            </p:cNvPr>
            <p:cNvCxnSpPr>
              <a:cxnSpLocks/>
            </p:cNvCxnSpPr>
            <p:nvPr/>
          </p:nvCxnSpPr>
          <p:spPr>
            <a:xfrm flipV="1">
              <a:off x="8641593" y="3626424"/>
              <a:ext cx="407176" cy="5817"/>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83" name="Straight Arrow Connector 82">
              <a:extLst>
                <a:ext uri="{FF2B5EF4-FFF2-40B4-BE49-F238E27FC236}">
                  <a16:creationId xmlns:a16="http://schemas.microsoft.com/office/drawing/2014/main" xmlns="" id="{F9D09192-42DD-4798-B0D6-C2A46225C007}"/>
                </a:ext>
              </a:extLst>
            </p:cNvPr>
            <p:cNvCxnSpPr>
              <a:cxnSpLocks/>
            </p:cNvCxnSpPr>
            <p:nvPr/>
          </p:nvCxnSpPr>
          <p:spPr>
            <a:xfrm>
              <a:off x="9874753" y="3632240"/>
              <a:ext cx="476976" cy="581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xmlns="" id="{094F535C-1354-4038-BA77-AFCE8E7CB1B0}"/>
                </a:ext>
              </a:extLst>
            </p:cNvPr>
            <p:cNvCxnSpPr>
              <a:cxnSpLocks/>
            </p:cNvCxnSpPr>
            <p:nvPr/>
          </p:nvCxnSpPr>
          <p:spPr>
            <a:xfrm flipH="1">
              <a:off x="7204842" y="2393263"/>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sp>
          <p:nvSpPr>
            <p:cNvPr id="85" name="Rectangle: Rounded Corners 84">
              <a:extLst>
                <a:ext uri="{FF2B5EF4-FFF2-40B4-BE49-F238E27FC236}">
                  <a16:creationId xmlns:a16="http://schemas.microsoft.com/office/drawing/2014/main" xmlns="" id="{C2C3A938-5743-4DB0-8E46-3C8EB10DB0C9}"/>
                </a:ext>
              </a:extLst>
            </p:cNvPr>
            <p:cNvSpPr/>
            <p:nvPr/>
          </p:nvSpPr>
          <p:spPr>
            <a:xfrm>
              <a:off x="9051874" y="2179329"/>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pub</a:t>
              </a:r>
            </a:p>
          </p:txBody>
        </p:sp>
        <p:cxnSp>
          <p:nvCxnSpPr>
            <p:cNvPr id="86" name="Straight Arrow Connector 85">
              <a:extLst>
                <a:ext uri="{FF2B5EF4-FFF2-40B4-BE49-F238E27FC236}">
                  <a16:creationId xmlns:a16="http://schemas.microsoft.com/office/drawing/2014/main" xmlns="" id="{064C0F87-190A-4303-B65C-41577BCCEC9C}"/>
                </a:ext>
              </a:extLst>
            </p:cNvPr>
            <p:cNvCxnSpPr>
              <a:cxnSpLocks/>
            </p:cNvCxnSpPr>
            <p:nvPr/>
          </p:nvCxnSpPr>
          <p:spPr>
            <a:xfrm flipV="1">
              <a:off x="8641592" y="2369996"/>
              <a:ext cx="407176" cy="5817"/>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58201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Selfish Mining Attack</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4</a:t>
            </a:r>
            <a:endParaRPr lang="en-US" sz="3200" b="1" dirty="0">
              <a:cs typeface="Calibri"/>
            </a:endParaRPr>
          </a:p>
        </p:txBody>
      </p:sp>
      <p:sp>
        <p:nvSpPr>
          <p:cNvPr id="2" name="Rectangle: Rounded Corners 1">
            <a:extLst>
              <a:ext uri="{FF2B5EF4-FFF2-40B4-BE49-F238E27FC236}">
                <a16:creationId xmlns:a16="http://schemas.microsoft.com/office/drawing/2014/main" xmlns="" id="{7A27EE8A-0A2C-45C7-9267-121B3881A5D8}"/>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8. Lead was more than 2, others win</a:t>
            </a:r>
            <a:endParaRPr lang="en-US" sz="2400" b="1" dirty="0">
              <a:ea typeface="+mn-lt"/>
              <a:cs typeface="+mn-lt"/>
            </a:endParaRPr>
          </a:p>
        </p:txBody>
      </p:sp>
      <p:sp>
        <p:nvSpPr>
          <p:cNvPr id="24" name="TextBox 23">
            <a:extLst>
              <a:ext uri="{FF2B5EF4-FFF2-40B4-BE49-F238E27FC236}">
                <a16:creationId xmlns:a16="http://schemas.microsoft.com/office/drawing/2014/main" xmlns="" id="{7DB7E896-353E-473C-B898-EEAE5F3B8B99}"/>
              </a:ext>
            </a:extLst>
          </p:cNvPr>
          <p:cNvSpPr txBox="1"/>
          <p:nvPr/>
        </p:nvSpPr>
        <p:spPr>
          <a:xfrm>
            <a:off x="317448" y="1573879"/>
            <a:ext cx="11340418" cy="1055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ea typeface="+mn-lt"/>
                <a:cs typeface="+mn-lt"/>
              </a:rPr>
              <a:t>The </a:t>
            </a:r>
            <a:r>
              <a:rPr lang="en-GB" sz="2200" b="1" dirty="0">
                <a:solidFill>
                  <a:srgbClr val="002060"/>
                </a:solidFill>
                <a:highlight>
                  <a:srgbClr val="FFFF00"/>
                </a:highlight>
                <a:ea typeface="+mn-lt"/>
                <a:cs typeface="+mn-lt"/>
              </a:rPr>
              <a:t>pool </a:t>
            </a:r>
            <a:r>
              <a:rPr lang="en-GB" sz="2200" b="1" dirty="0">
                <a:solidFill>
                  <a:srgbClr val="002060"/>
                </a:solidFill>
                <a:ea typeface="+mn-lt"/>
                <a:cs typeface="+mn-lt"/>
              </a:rPr>
              <a:t>now </a:t>
            </a:r>
            <a:r>
              <a:rPr lang="en-GB" sz="2200" b="1" dirty="0">
                <a:solidFill>
                  <a:srgbClr val="002060"/>
                </a:solidFill>
                <a:highlight>
                  <a:srgbClr val="FFFF00"/>
                </a:highlight>
                <a:ea typeface="+mn-lt"/>
                <a:cs typeface="+mn-lt"/>
              </a:rPr>
              <a:t>reveals</a:t>
            </a:r>
            <a:r>
              <a:rPr lang="en-GB" sz="2200" b="1" dirty="0">
                <a:solidFill>
                  <a:srgbClr val="002060"/>
                </a:solidFill>
                <a:ea typeface="+mn-lt"/>
                <a:cs typeface="+mn-lt"/>
              </a:rPr>
              <a:t> its</a:t>
            </a:r>
            <a:r>
              <a:rPr lang="en-GB" sz="2200" b="1" dirty="0">
                <a:solidFill>
                  <a:srgbClr val="002060"/>
                </a:solidFill>
                <a:highlight>
                  <a:srgbClr val="00FF00"/>
                </a:highlight>
                <a:ea typeface="+mn-lt"/>
                <a:cs typeface="+mn-lt"/>
              </a:rPr>
              <a:t> </a:t>
            </a:r>
            <a:r>
              <a:rPr lang="en-GB" sz="2200" b="1" dirty="0" err="1">
                <a:solidFill>
                  <a:srgbClr val="002060"/>
                </a:solidFill>
                <a:highlight>
                  <a:srgbClr val="00FF00"/>
                </a:highlight>
                <a:ea typeface="+mn-lt"/>
                <a:cs typeface="+mn-lt"/>
              </a:rPr>
              <a:t>i’th</a:t>
            </a:r>
            <a:r>
              <a:rPr lang="en-GB" sz="2200" b="1" dirty="0">
                <a:solidFill>
                  <a:srgbClr val="002060"/>
                </a:solidFill>
                <a:highlight>
                  <a:srgbClr val="00FF00"/>
                </a:highlight>
                <a:ea typeface="+mn-lt"/>
                <a:cs typeface="+mn-lt"/>
              </a:rPr>
              <a:t> block</a:t>
            </a:r>
            <a:endParaRPr lang="en-US" sz="2200" b="1" dirty="0">
              <a:solidFill>
                <a:srgbClr val="002060"/>
              </a:solidFill>
              <a:highlight>
                <a:srgbClr val="00FF00"/>
              </a:highlight>
              <a:cs typeface="Calibri"/>
            </a:endParaRPr>
          </a:p>
          <a:p>
            <a:pPr marL="285750" indent="-285750">
              <a:lnSpc>
                <a:spcPct val="150000"/>
              </a:lnSpc>
              <a:buFont typeface="Wingdings"/>
              <a:buChar char="ü"/>
            </a:pPr>
            <a:r>
              <a:rPr lang="en-GB" sz="2200" b="1" dirty="0">
                <a:solidFill>
                  <a:srgbClr val="002060"/>
                </a:solidFill>
                <a:highlight>
                  <a:srgbClr val="00FFFF"/>
                </a:highlight>
                <a:ea typeface="+mn-lt"/>
                <a:cs typeface="+mn-lt"/>
              </a:rPr>
              <a:t>Pool</a:t>
            </a:r>
            <a:r>
              <a:rPr lang="en-GB" sz="2200" b="1" dirty="0">
                <a:solidFill>
                  <a:srgbClr val="002060"/>
                </a:solidFill>
                <a:ea typeface="+mn-lt"/>
                <a:cs typeface="+mn-lt"/>
              </a:rPr>
              <a:t> obtains a </a:t>
            </a:r>
            <a:r>
              <a:rPr lang="en-GB" sz="2200" b="1" dirty="0">
                <a:solidFill>
                  <a:srgbClr val="002060"/>
                </a:solidFill>
                <a:highlight>
                  <a:srgbClr val="FF00FF"/>
                </a:highlight>
                <a:ea typeface="+mn-lt"/>
                <a:cs typeface="+mn-lt"/>
              </a:rPr>
              <a:t>revenue of one</a:t>
            </a:r>
            <a:endParaRPr lang="en-GB" sz="2200" b="1" dirty="0">
              <a:solidFill>
                <a:srgbClr val="002060"/>
              </a:solidFill>
              <a:cs typeface="Calibri"/>
            </a:endParaRPr>
          </a:p>
        </p:txBody>
      </p:sp>
      <p:sp>
        <p:nvSpPr>
          <p:cNvPr id="7" name="Arrow: Right 6">
            <a:extLst>
              <a:ext uri="{FF2B5EF4-FFF2-40B4-BE49-F238E27FC236}">
                <a16:creationId xmlns:a16="http://schemas.microsoft.com/office/drawing/2014/main" xmlns="" id="{925B6855-CAA7-453D-8235-D22F43271764}"/>
              </a:ext>
            </a:extLst>
          </p:cNvPr>
          <p:cNvSpPr/>
          <p:nvPr/>
        </p:nvSpPr>
        <p:spPr>
          <a:xfrm>
            <a:off x="5094917" y="3442622"/>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
        <p:nvSpPr>
          <p:cNvPr id="8" name="Arrow: Right 7">
            <a:extLst>
              <a:ext uri="{FF2B5EF4-FFF2-40B4-BE49-F238E27FC236}">
                <a16:creationId xmlns:a16="http://schemas.microsoft.com/office/drawing/2014/main" xmlns="" id="{3E19E712-D7D6-4D47-AD5F-1F01BBFA356C}"/>
              </a:ext>
            </a:extLst>
          </p:cNvPr>
          <p:cNvSpPr/>
          <p:nvPr/>
        </p:nvSpPr>
        <p:spPr>
          <a:xfrm rot="5400000">
            <a:off x="11010597" y="4658331"/>
            <a:ext cx="977221" cy="482793"/>
          </a:xfrm>
          <a:prstGeom prst="rightArrow">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grpSp>
        <p:nvGrpSpPr>
          <p:cNvPr id="5" name="Group 4">
            <a:extLst>
              <a:ext uri="{FF2B5EF4-FFF2-40B4-BE49-F238E27FC236}">
                <a16:creationId xmlns:a16="http://schemas.microsoft.com/office/drawing/2014/main" xmlns="" id="{C4B4D3F7-D334-4D46-AD05-2FDEDCF4C8D6}"/>
              </a:ext>
            </a:extLst>
          </p:cNvPr>
          <p:cNvGrpSpPr/>
          <p:nvPr/>
        </p:nvGrpSpPr>
        <p:grpSpPr>
          <a:xfrm>
            <a:off x="119992" y="3376429"/>
            <a:ext cx="4656537" cy="995834"/>
            <a:chOff x="422466" y="5383223"/>
            <a:chExt cx="4656537" cy="995834"/>
          </a:xfrm>
        </p:grpSpPr>
        <p:sp>
          <p:nvSpPr>
            <p:cNvPr id="29" name="Rectangle: Rounded Corners 28">
              <a:extLst>
                <a:ext uri="{FF2B5EF4-FFF2-40B4-BE49-F238E27FC236}">
                  <a16:creationId xmlns:a16="http://schemas.microsoft.com/office/drawing/2014/main" xmlns="" id="{A0796F1D-DF66-48E6-8F71-4EEB77F03DEE}"/>
                </a:ext>
              </a:extLst>
            </p:cNvPr>
            <p:cNvSpPr/>
            <p:nvPr/>
          </p:nvSpPr>
          <p:spPr>
            <a:xfrm>
              <a:off x="895568" y="5383223"/>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33" name="Rectangle: Rounded Corners 32">
              <a:extLst>
                <a:ext uri="{FF2B5EF4-FFF2-40B4-BE49-F238E27FC236}">
                  <a16:creationId xmlns:a16="http://schemas.microsoft.com/office/drawing/2014/main" xmlns="" id="{4A54E664-F835-4934-94A3-B68BD2FC2F5E}"/>
                </a:ext>
              </a:extLst>
            </p:cNvPr>
            <p:cNvSpPr/>
            <p:nvPr/>
          </p:nvSpPr>
          <p:spPr>
            <a:xfrm>
              <a:off x="1728533" y="5977698"/>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36" name="Rectangle: Rounded Corners 35">
              <a:extLst>
                <a:ext uri="{FF2B5EF4-FFF2-40B4-BE49-F238E27FC236}">
                  <a16:creationId xmlns:a16="http://schemas.microsoft.com/office/drawing/2014/main" xmlns="" id="{E006A051-E367-44BF-B517-AD6C069D0F8A}"/>
                </a:ext>
              </a:extLst>
            </p:cNvPr>
            <p:cNvSpPr/>
            <p:nvPr/>
          </p:nvSpPr>
          <p:spPr>
            <a:xfrm>
              <a:off x="2955876" y="5977697"/>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38" name="Rectangle: Rounded Corners 37">
              <a:extLst>
                <a:ext uri="{FF2B5EF4-FFF2-40B4-BE49-F238E27FC236}">
                  <a16:creationId xmlns:a16="http://schemas.microsoft.com/office/drawing/2014/main" xmlns="" id="{DB6D0319-2C04-4811-8890-89E14B44193A}"/>
                </a:ext>
              </a:extLst>
            </p:cNvPr>
            <p:cNvSpPr/>
            <p:nvPr/>
          </p:nvSpPr>
          <p:spPr>
            <a:xfrm>
              <a:off x="4253020" y="5977696"/>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45" name="Straight Arrow Connector 44">
              <a:extLst>
                <a:ext uri="{FF2B5EF4-FFF2-40B4-BE49-F238E27FC236}">
                  <a16:creationId xmlns:a16="http://schemas.microsoft.com/office/drawing/2014/main" xmlns="" id="{7ED747C1-FF62-4835-A081-F16839D75AC6}"/>
                </a:ext>
              </a:extLst>
            </p:cNvPr>
            <p:cNvCxnSpPr>
              <a:cxnSpLocks/>
            </p:cNvCxnSpPr>
            <p:nvPr/>
          </p:nvCxnSpPr>
          <p:spPr>
            <a:xfrm flipV="1">
              <a:off x="422466" y="5563420"/>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xmlns="" id="{46558E9D-AADE-4FEF-893A-1267CF7D01C3}"/>
                </a:ext>
              </a:extLst>
            </p:cNvPr>
            <p:cNvCxnSpPr>
              <a:cxnSpLocks/>
            </p:cNvCxnSpPr>
            <p:nvPr/>
          </p:nvCxnSpPr>
          <p:spPr>
            <a:xfrm flipH="1" flipV="1">
              <a:off x="1161197" y="5732106"/>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xmlns="" id="{2DF0A341-07E6-4B9C-8100-4ACD07D803F4}"/>
                </a:ext>
              </a:extLst>
            </p:cNvPr>
            <p:cNvCxnSpPr>
              <a:cxnSpLocks/>
            </p:cNvCxnSpPr>
            <p:nvPr/>
          </p:nvCxnSpPr>
          <p:spPr>
            <a:xfrm flipV="1">
              <a:off x="2545595" y="6174182"/>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xmlns="" id="{0A2E7E3A-849D-43F6-8DEE-EAB64E25FB60}"/>
                </a:ext>
              </a:extLst>
            </p:cNvPr>
            <p:cNvCxnSpPr>
              <a:cxnSpLocks/>
            </p:cNvCxnSpPr>
            <p:nvPr/>
          </p:nvCxnSpPr>
          <p:spPr>
            <a:xfrm flipV="1">
              <a:off x="3784571" y="62032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xmlns="" id="{4677431D-DA24-4035-8141-D3EB3D6E19C2}"/>
              </a:ext>
            </a:extLst>
          </p:cNvPr>
          <p:cNvGrpSpPr/>
          <p:nvPr/>
        </p:nvGrpSpPr>
        <p:grpSpPr>
          <a:xfrm>
            <a:off x="6396311" y="2813362"/>
            <a:ext cx="4656537" cy="1646152"/>
            <a:chOff x="5430724" y="4761988"/>
            <a:chExt cx="4656537" cy="1646152"/>
          </a:xfrm>
        </p:grpSpPr>
        <p:sp>
          <p:nvSpPr>
            <p:cNvPr id="52" name="Rectangle: Rounded Corners 51">
              <a:extLst>
                <a:ext uri="{FF2B5EF4-FFF2-40B4-BE49-F238E27FC236}">
                  <a16:creationId xmlns:a16="http://schemas.microsoft.com/office/drawing/2014/main" xmlns="" id="{C75ABFC4-4EC8-4E41-9333-17A6EC2552E1}"/>
                </a:ext>
              </a:extLst>
            </p:cNvPr>
            <p:cNvSpPr/>
            <p:nvPr/>
          </p:nvSpPr>
          <p:spPr>
            <a:xfrm>
              <a:off x="5903826" y="541230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53" name="Rectangle: Rounded Corners 52">
              <a:extLst>
                <a:ext uri="{FF2B5EF4-FFF2-40B4-BE49-F238E27FC236}">
                  <a16:creationId xmlns:a16="http://schemas.microsoft.com/office/drawing/2014/main" xmlns="" id="{7E00D6CB-099B-4EBC-96A4-B2AD9D1967D8}"/>
                </a:ext>
              </a:extLst>
            </p:cNvPr>
            <p:cNvSpPr/>
            <p:nvPr/>
          </p:nvSpPr>
          <p:spPr>
            <a:xfrm>
              <a:off x="6736791" y="4761988"/>
              <a:ext cx="825984" cy="378092"/>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54" name="Rectangle: Rounded Corners 53">
              <a:extLst>
                <a:ext uri="{FF2B5EF4-FFF2-40B4-BE49-F238E27FC236}">
                  <a16:creationId xmlns:a16="http://schemas.microsoft.com/office/drawing/2014/main" xmlns="" id="{1CBF6456-9B46-4287-BE4F-8FA8CF290CF0}"/>
                </a:ext>
              </a:extLst>
            </p:cNvPr>
            <p:cNvSpPr/>
            <p:nvPr/>
          </p:nvSpPr>
          <p:spPr>
            <a:xfrm>
              <a:off x="6736791" y="6006781"/>
              <a:ext cx="825983" cy="401359"/>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55" name="Rectangle: Rounded Corners 54">
              <a:extLst>
                <a:ext uri="{FF2B5EF4-FFF2-40B4-BE49-F238E27FC236}">
                  <a16:creationId xmlns:a16="http://schemas.microsoft.com/office/drawing/2014/main" xmlns="" id="{9C61A5D0-8384-4288-9AE9-1717DA12C826}"/>
                </a:ext>
              </a:extLst>
            </p:cNvPr>
            <p:cNvSpPr/>
            <p:nvPr/>
          </p:nvSpPr>
          <p:spPr>
            <a:xfrm>
              <a:off x="7964134" y="6006780"/>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56" name="Rectangle: Rounded Corners 55">
              <a:extLst>
                <a:ext uri="{FF2B5EF4-FFF2-40B4-BE49-F238E27FC236}">
                  <a16:creationId xmlns:a16="http://schemas.microsoft.com/office/drawing/2014/main" xmlns="" id="{9FBF70DE-F43C-4C83-8C94-3280CE9AEF1A}"/>
                </a:ext>
              </a:extLst>
            </p:cNvPr>
            <p:cNvSpPr/>
            <p:nvPr/>
          </p:nvSpPr>
          <p:spPr>
            <a:xfrm>
              <a:off x="9261278" y="6006779"/>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57" name="Straight Arrow Connector 56">
              <a:extLst>
                <a:ext uri="{FF2B5EF4-FFF2-40B4-BE49-F238E27FC236}">
                  <a16:creationId xmlns:a16="http://schemas.microsoft.com/office/drawing/2014/main" xmlns="" id="{B666E47D-10D5-4218-A867-B97292D387D1}"/>
                </a:ext>
              </a:extLst>
            </p:cNvPr>
            <p:cNvCxnSpPr>
              <a:cxnSpLocks/>
            </p:cNvCxnSpPr>
            <p:nvPr/>
          </p:nvCxnSpPr>
          <p:spPr>
            <a:xfrm flipV="1">
              <a:off x="5430724" y="559250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xmlns="" id="{AD49F5A3-71BA-4137-BF7F-288091D6F3DC}"/>
                </a:ext>
              </a:extLst>
            </p:cNvPr>
            <p:cNvCxnSpPr>
              <a:cxnSpLocks/>
            </p:cNvCxnSpPr>
            <p:nvPr/>
          </p:nvCxnSpPr>
          <p:spPr>
            <a:xfrm flipH="1" flipV="1">
              <a:off x="6169455" y="5761189"/>
              <a:ext cx="552595" cy="46534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xmlns="" id="{699AB3B7-BC82-4BFA-8E26-3440C72CF8A6}"/>
                </a:ext>
              </a:extLst>
            </p:cNvPr>
            <p:cNvCxnSpPr>
              <a:cxnSpLocks/>
            </p:cNvCxnSpPr>
            <p:nvPr/>
          </p:nvCxnSpPr>
          <p:spPr>
            <a:xfrm flipV="1">
              <a:off x="7553853" y="62032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xmlns="" id="{4771E2C2-2F41-441E-B86C-2FB33F2C215D}"/>
                </a:ext>
              </a:extLst>
            </p:cNvPr>
            <p:cNvCxnSpPr>
              <a:cxnSpLocks/>
            </p:cNvCxnSpPr>
            <p:nvPr/>
          </p:nvCxnSpPr>
          <p:spPr>
            <a:xfrm flipV="1">
              <a:off x="8792829" y="6232348"/>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xmlns="" id="{275F70E0-5CCC-4138-9D24-DFEB949EB751}"/>
                </a:ext>
              </a:extLst>
            </p:cNvPr>
            <p:cNvCxnSpPr>
              <a:cxnSpLocks/>
            </p:cNvCxnSpPr>
            <p:nvPr/>
          </p:nvCxnSpPr>
          <p:spPr>
            <a:xfrm flipH="1">
              <a:off x="6117102" y="4970104"/>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xmlns="" id="{2F0208D1-B188-4653-9E74-D62B2F6C3EE2}"/>
              </a:ext>
            </a:extLst>
          </p:cNvPr>
          <p:cNvGrpSpPr/>
          <p:nvPr/>
        </p:nvGrpSpPr>
        <p:grpSpPr>
          <a:xfrm>
            <a:off x="5687826" y="4955106"/>
            <a:ext cx="4656537" cy="1646152"/>
            <a:chOff x="5430724" y="4761988"/>
            <a:chExt cx="4656537" cy="1646152"/>
          </a:xfrm>
        </p:grpSpPr>
        <p:sp>
          <p:nvSpPr>
            <p:cNvPr id="51" name="Rectangle: Rounded Corners 50">
              <a:extLst>
                <a:ext uri="{FF2B5EF4-FFF2-40B4-BE49-F238E27FC236}">
                  <a16:creationId xmlns:a16="http://schemas.microsoft.com/office/drawing/2014/main" xmlns="" id="{C315662F-C89A-46EA-BD1C-FD3F51AF10C7}"/>
                </a:ext>
              </a:extLst>
            </p:cNvPr>
            <p:cNvSpPr/>
            <p:nvPr/>
          </p:nvSpPr>
          <p:spPr>
            <a:xfrm>
              <a:off x="5903826" y="5412306"/>
              <a:ext cx="517694" cy="360640"/>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10</a:t>
              </a:r>
            </a:p>
          </p:txBody>
        </p:sp>
        <p:sp>
          <p:nvSpPr>
            <p:cNvPr id="62" name="Rectangle: Rounded Corners 61">
              <a:extLst>
                <a:ext uri="{FF2B5EF4-FFF2-40B4-BE49-F238E27FC236}">
                  <a16:creationId xmlns:a16="http://schemas.microsoft.com/office/drawing/2014/main" xmlns="" id="{45FBE6E4-5FE0-4DAC-9AA4-98E3C93B0323}"/>
                </a:ext>
              </a:extLst>
            </p:cNvPr>
            <p:cNvSpPr/>
            <p:nvPr/>
          </p:nvSpPr>
          <p:spPr>
            <a:xfrm>
              <a:off x="6736791" y="4761988"/>
              <a:ext cx="825984" cy="378092"/>
            </a:xfrm>
            <a:prstGeom prst="round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pub</a:t>
              </a:r>
            </a:p>
          </p:txBody>
        </p:sp>
        <p:sp>
          <p:nvSpPr>
            <p:cNvPr id="63" name="Rectangle: Rounded Corners 62">
              <a:extLst>
                <a:ext uri="{FF2B5EF4-FFF2-40B4-BE49-F238E27FC236}">
                  <a16:creationId xmlns:a16="http://schemas.microsoft.com/office/drawing/2014/main" xmlns="" id="{4FD393D7-6FE2-43CE-B8D7-3236814BDEB6}"/>
                </a:ext>
              </a:extLst>
            </p:cNvPr>
            <p:cNvSpPr/>
            <p:nvPr/>
          </p:nvSpPr>
          <p:spPr>
            <a:xfrm>
              <a:off x="6736791" y="6006781"/>
              <a:ext cx="825983" cy="401359"/>
            </a:xfrm>
            <a:prstGeom prst="roundRect">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11</a:t>
              </a:r>
              <a:r>
                <a:rPr lang="en-GB" sz="2000" b="1" baseline="-25000">
                  <a:cs typeface="Calibri"/>
                </a:rPr>
                <a:t>pool</a:t>
              </a:r>
            </a:p>
          </p:txBody>
        </p:sp>
        <p:sp>
          <p:nvSpPr>
            <p:cNvPr id="64" name="Rectangle: Rounded Corners 63">
              <a:extLst>
                <a:ext uri="{FF2B5EF4-FFF2-40B4-BE49-F238E27FC236}">
                  <a16:creationId xmlns:a16="http://schemas.microsoft.com/office/drawing/2014/main" xmlns="" id="{EBCFCCBB-20FF-4111-B527-A023D5B6C0D2}"/>
                </a:ext>
              </a:extLst>
            </p:cNvPr>
            <p:cNvSpPr/>
            <p:nvPr/>
          </p:nvSpPr>
          <p:spPr>
            <a:xfrm>
              <a:off x="7964134" y="6006780"/>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12</a:t>
              </a:r>
              <a:r>
                <a:rPr lang="en-GB" sz="2000" b="1" baseline="-25000">
                  <a:cs typeface="Calibri"/>
                </a:rPr>
                <a:t>pool</a:t>
              </a:r>
            </a:p>
          </p:txBody>
        </p:sp>
        <p:sp>
          <p:nvSpPr>
            <p:cNvPr id="65" name="Rectangle: Rounded Corners 64">
              <a:extLst>
                <a:ext uri="{FF2B5EF4-FFF2-40B4-BE49-F238E27FC236}">
                  <a16:creationId xmlns:a16="http://schemas.microsoft.com/office/drawing/2014/main" xmlns="" id="{6A01F70A-B830-4D1C-AC4D-BD9B11D4C30B}"/>
                </a:ext>
              </a:extLst>
            </p:cNvPr>
            <p:cNvSpPr/>
            <p:nvPr/>
          </p:nvSpPr>
          <p:spPr>
            <a:xfrm>
              <a:off x="9261278" y="6006779"/>
              <a:ext cx="825983" cy="395542"/>
            </a:xfrm>
            <a:prstGeom prst="roundRect">
              <a:avLst/>
            </a:prstGeom>
            <a:solidFill>
              <a:srgbClr val="FF00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a:cs typeface="Calibri"/>
                </a:rPr>
                <a:t>13</a:t>
              </a:r>
              <a:r>
                <a:rPr lang="en-GB" sz="2000" b="1" baseline="-25000">
                  <a:cs typeface="Calibri"/>
                </a:rPr>
                <a:t>pool</a:t>
              </a:r>
            </a:p>
          </p:txBody>
        </p:sp>
        <p:cxnSp>
          <p:nvCxnSpPr>
            <p:cNvPr id="66" name="Straight Arrow Connector 65">
              <a:extLst>
                <a:ext uri="{FF2B5EF4-FFF2-40B4-BE49-F238E27FC236}">
                  <a16:creationId xmlns:a16="http://schemas.microsoft.com/office/drawing/2014/main" xmlns="" id="{8CDFC620-8958-4ED7-81B3-9DDC8F7CB06E}"/>
                </a:ext>
              </a:extLst>
            </p:cNvPr>
            <p:cNvCxnSpPr>
              <a:cxnSpLocks/>
            </p:cNvCxnSpPr>
            <p:nvPr/>
          </p:nvCxnSpPr>
          <p:spPr>
            <a:xfrm flipV="1">
              <a:off x="5430724" y="5592503"/>
              <a:ext cx="459527" cy="11633"/>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xmlns="" id="{51A89C34-E745-4338-A6D2-E7E9440516F5}"/>
                </a:ext>
              </a:extLst>
            </p:cNvPr>
            <p:cNvCxnSpPr>
              <a:cxnSpLocks/>
            </p:cNvCxnSpPr>
            <p:nvPr/>
          </p:nvCxnSpPr>
          <p:spPr>
            <a:xfrm flipH="1" flipV="1">
              <a:off x="6169455" y="5761189"/>
              <a:ext cx="552595" cy="465343"/>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xmlns="" id="{B16BE08B-62E4-4A40-A07A-5E4CC0EE1224}"/>
                </a:ext>
              </a:extLst>
            </p:cNvPr>
            <p:cNvCxnSpPr>
              <a:cxnSpLocks/>
            </p:cNvCxnSpPr>
            <p:nvPr/>
          </p:nvCxnSpPr>
          <p:spPr>
            <a:xfrm flipV="1">
              <a:off x="7553853" y="6203265"/>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xmlns="" id="{09BB88B7-08E6-424B-A066-C0C11A134E1C}"/>
                </a:ext>
              </a:extLst>
            </p:cNvPr>
            <p:cNvCxnSpPr>
              <a:cxnSpLocks/>
            </p:cNvCxnSpPr>
            <p:nvPr/>
          </p:nvCxnSpPr>
          <p:spPr>
            <a:xfrm flipV="1">
              <a:off x="8792829" y="6232348"/>
              <a:ext cx="407176" cy="5817"/>
            </a:xfrm>
            <a:prstGeom prst="straightConnector1">
              <a:avLst/>
            </a:prstGeom>
            <a:ln w="28575">
              <a:solidFill>
                <a:srgbClr val="002060"/>
              </a:solidFill>
              <a:prstDash val="dash"/>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xmlns="" id="{E01EEF2F-B29E-4234-A01C-2F3174434434}"/>
                </a:ext>
              </a:extLst>
            </p:cNvPr>
            <p:cNvCxnSpPr>
              <a:cxnSpLocks/>
            </p:cNvCxnSpPr>
            <p:nvPr/>
          </p:nvCxnSpPr>
          <p:spPr>
            <a:xfrm flipH="1">
              <a:off x="6117102" y="4970104"/>
              <a:ext cx="604946" cy="424626"/>
            </a:xfrm>
            <a:prstGeom prst="straightConnector1">
              <a:avLst/>
            </a:prstGeom>
            <a:ln w="28575">
              <a:solidFill>
                <a:srgbClr val="002060"/>
              </a:solidFill>
              <a:prstDash val="soli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3258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sp>
        <p:nvSpPr>
          <p:cNvPr id="5" name="Rectangle: Rounded Corners 4">
            <a:extLst>
              <a:ext uri="{FF2B5EF4-FFF2-40B4-BE49-F238E27FC236}">
                <a16:creationId xmlns:a16="http://schemas.microsoft.com/office/drawing/2014/main" xmlns="" id="{BBC7C389-A909-4310-9001-1FBA57E32D3E}"/>
              </a:ext>
            </a:extLst>
          </p:cNvPr>
          <p:cNvSpPr/>
          <p:nvPr/>
        </p:nvSpPr>
        <p:spPr>
          <a:xfrm>
            <a:off x="1526328" y="2971800"/>
            <a:ext cx="9138181" cy="913236"/>
          </a:xfrm>
          <a:prstGeom prst="round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lnSpc>
                <a:spcPct val="90000"/>
              </a:lnSpc>
              <a:spcBef>
                <a:spcPts val="1000"/>
              </a:spcBef>
            </a:pPr>
            <a:r>
              <a:rPr lang="en-GB" sz="2800" b="1" dirty="0">
                <a:solidFill>
                  <a:srgbClr val="FFFFFF"/>
                </a:solidFill>
                <a:ea typeface="+mn-lt"/>
                <a:cs typeface="+mn-lt"/>
              </a:rPr>
              <a:t>Is </a:t>
            </a:r>
            <a:r>
              <a:rPr lang="en-GB" sz="2800" b="1">
                <a:ea typeface="+mn-lt"/>
                <a:cs typeface="+mn-lt"/>
              </a:rPr>
              <a:t>the </a:t>
            </a:r>
            <a:r>
              <a:rPr lang="en-GB" sz="2800">
                <a:ea typeface="+mn-lt"/>
                <a:cs typeface="+mn-lt"/>
              </a:rPr>
              <a:t>bitcoin </a:t>
            </a:r>
            <a:r>
              <a:rPr lang="en-GB" sz="2800">
                <a:solidFill>
                  <a:srgbClr val="FFFFFF"/>
                </a:solidFill>
                <a:ea typeface="+mn-lt"/>
                <a:cs typeface="+mn-lt"/>
              </a:rPr>
              <a:t>peer-to-peer</a:t>
            </a:r>
            <a:r>
              <a:rPr lang="en-GB" sz="2800" b="1" dirty="0">
                <a:solidFill>
                  <a:srgbClr val="FFFFFF"/>
                </a:solidFill>
                <a:ea typeface="+mn-lt"/>
                <a:cs typeface="+mn-lt"/>
              </a:rPr>
              <a:t> network safe?</a:t>
            </a:r>
            <a:endParaRPr lang="en-GB" sz="2800" b="1" dirty="0">
              <a:solidFill>
                <a:srgbClr val="FFFFFF"/>
              </a:solidFill>
              <a:cs typeface="Calibri" panose="020F0502020204030204"/>
            </a:endParaRPr>
          </a:p>
        </p:txBody>
      </p:sp>
    </p:spTree>
    <p:extLst>
      <p:ext uri="{BB962C8B-B14F-4D97-AF65-F5344CB8AC3E}">
        <p14:creationId xmlns:p14="http://schemas.microsoft.com/office/powerpoint/2010/main" val="4055515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grpSp>
        <p:nvGrpSpPr>
          <p:cNvPr id="53" name="Group 52">
            <a:extLst>
              <a:ext uri="{FF2B5EF4-FFF2-40B4-BE49-F238E27FC236}">
                <a16:creationId xmlns:a16="http://schemas.microsoft.com/office/drawing/2014/main" xmlns="" id="{2440E22B-89A0-4FCB-8AEC-5105A215CB86}"/>
              </a:ext>
            </a:extLst>
          </p:cNvPr>
          <p:cNvGrpSpPr/>
          <p:nvPr/>
        </p:nvGrpSpPr>
        <p:grpSpPr>
          <a:xfrm>
            <a:off x="4802344" y="2576258"/>
            <a:ext cx="307127" cy="1675236"/>
            <a:chOff x="4813978" y="2599525"/>
            <a:chExt cx="307127" cy="1675236"/>
          </a:xfrm>
        </p:grpSpPr>
        <p:cxnSp>
          <p:nvCxnSpPr>
            <p:cNvPr id="6" name="Straight Arrow Connector 5">
              <a:extLst>
                <a:ext uri="{FF2B5EF4-FFF2-40B4-BE49-F238E27FC236}">
                  <a16:creationId xmlns:a16="http://schemas.microsoft.com/office/drawing/2014/main" xmlns="" id="{522C2D7C-246D-4CFC-94D1-D5CEB2344425}"/>
                </a:ext>
              </a:extLst>
            </p:cNvPr>
            <p:cNvCxnSpPr/>
            <p:nvPr/>
          </p:nvCxnSpPr>
          <p:spPr>
            <a:xfrm flipH="1" flipV="1">
              <a:off x="4813978" y="3630261"/>
              <a:ext cx="173340" cy="644500"/>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xmlns="" id="{13B253CA-79B8-426B-ACDD-105691A12531}"/>
                </a:ext>
              </a:extLst>
            </p:cNvPr>
            <p:cNvCxnSpPr>
              <a:cxnSpLocks/>
            </p:cNvCxnSpPr>
            <p:nvPr/>
          </p:nvCxnSpPr>
          <p:spPr>
            <a:xfrm flipH="1">
              <a:off x="4918681" y="2599525"/>
              <a:ext cx="202424" cy="454872"/>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58" name="Group 57">
            <a:extLst>
              <a:ext uri="{FF2B5EF4-FFF2-40B4-BE49-F238E27FC236}">
                <a16:creationId xmlns:a16="http://schemas.microsoft.com/office/drawing/2014/main" xmlns="" id="{CA673D36-5FB2-466E-BAB4-4AC4E8FA6ACD}"/>
              </a:ext>
            </a:extLst>
          </p:cNvPr>
          <p:cNvGrpSpPr/>
          <p:nvPr/>
        </p:nvGrpSpPr>
        <p:grpSpPr>
          <a:xfrm>
            <a:off x="3371411" y="2077179"/>
            <a:ext cx="3949601" cy="2792060"/>
            <a:chOff x="3371411" y="2077179"/>
            <a:chExt cx="3949601" cy="2792060"/>
          </a:xfrm>
        </p:grpSpPr>
        <p:cxnSp>
          <p:nvCxnSpPr>
            <p:cNvPr id="24" name="Straight Arrow Connector 23">
              <a:extLst>
                <a:ext uri="{FF2B5EF4-FFF2-40B4-BE49-F238E27FC236}">
                  <a16:creationId xmlns:a16="http://schemas.microsoft.com/office/drawing/2014/main" xmlns="" id="{3BB48759-237D-472D-A667-878BC1EE7587}"/>
                </a:ext>
              </a:extLst>
            </p:cNvPr>
            <p:cNvCxnSpPr>
              <a:cxnSpLocks/>
            </p:cNvCxnSpPr>
            <p:nvPr/>
          </p:nvCxnSpPr>
          <p:spPr>
            <a:xfrm flipV="1">
              <a:off x="5068751" y="2077179"/>
              <a:ext cx="1461180" cy="1156376"/>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xmlns="" id="{D3237871-AACB-4FD3-89B9-BC9537143470}"/>
                </a:ext>
              </a:extLst>
            </p:cNvPr>
            <p:cNvCxnSpPr>
              <a:cxnSpLocks/>
            </p:cNvCxnSpPr>
            <p:nvPr/>
          </p:nvCxnSpPr>
          <p:spPr>
            <a:xfrm>
              <a:off x="5080385" y="3349890"/>
              <a:ext cx="1810185" cy="1279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xmlns="" id="{77AC185F-733A-4631-8D0B-7DF0CA5ABF3D}"/>
                </a:ext>
              </a:extLst>
            </p:cNvPr>
            <p:cNvCxnSpPr>
              <a:cxnSpLocks/>
            </p:cNvCxnSpPr>
            <p:nvPr/>
          </p:nvCxnSpPr>
          <p:spPr>
            <a:xfrm>
              <a:off x="5062935" y="3466226"/>
              <a:ext cx="2258077" cy="91440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xmlns="" id="{6BF05074-77CD-4E74-81F0-437527429C13}"/>
                </a:ext>
              </a:extLst>
            </p:cNvPr>
            <p:cNvCxnSpPr>
              <a:cxnSpLocks/>
            </p:cNvCxnSpPr>
            <p:nvPr/>
          </p:nvCxnSpPr>
          <p:spPr>
            <a:xfrm>
              <a:off x="4940783" y="3594196"/>
              <a:ext cx="1269223" cy="1129622"/>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xmlns="" id="{90133C43-1FCF-4AC1-BA86-BE7CEE82C9BA}"/>
                </a:ext>
              </a:extLst>
            </p:cNvPr>
            <p:cNvCxnSpPr>
              <a:cxnSpLocks/>
            </p:cNvCxnSpPr>
            <p:nvPr/>
          </p:nvCxnSpPr>
          <p:spPr>
            <a:xfrm flipH="1">
              <a:off x="4081059" y="3594197"/>
              <a:ext cx="597967" cy="1275042"/>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xmlns="" id="{4E049184-76F0-499D-8849-5551A1E77E2D}"/>
                </a:ext>
              </a:extLst>
            </p:cNvPr>
            <p:cNvCxnSpPr>
              <a:cxnSpLocks/>
            </p:cNvCxnSpPr>
            <p:nvPr/>
          </p:nvCxnSpPr>
          <p:spPr>
            <a:xfrm flipH="1">
              <a:off x="3371411" y="3454593"/>
              <a:ext cx="1156379" cy="774800"/>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xmlns="" id="{2A834294-0682-4578-A45F-0ECFA5D1A5FD}"/>
                </a:ext>
              </a:extLst>
            </p:cNvPr>
            <p:cNvCxnSpPr>
              <a:cxnSpLocks/>
            </p:cNvCxnSpPr>
            <p:nvPr/>
          </p:nvCxnSpPr>
          <p:spPr>
            <a:xfrm flipH="1" flipV="1">
              <a:off x="3470298" y="2938063"/>
              <a:ext cx="1040041" cy="26640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xmlns="" id="{D9F2619F-609F-410C-BAF5-5BFCD17BD8DC}"/>
                </a:ext>
              </a:extLst>
            </p:cNvPr>
            <p:cNvCxnSpPr>
              <a:cxnSpLocks/>
            </p:cNvCxnSpPr>
            <p:nvPr/>
          </p:nvCxnSpPr>
          <p:spPr>
            <a:xfrm flipH="1" flipV="1">
              <a:off x="4214845" y="2158611"/>
              <a:ext cx="446730" cy="85972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grpSp>
      <p:grpSp>
        <p:nvGrpSpPr>
          <p:cNvPr id="59" name="Group 58">
            <a:extLst>
              <a:ext uri="{FF2B5EF4-FFF2-40B4-BE49-F238E27FC236}">
                <a16:creationId xmlns:a16="http://schemas.microsoft.com/office/drawing/2014/main" xmlns="" id="{B555D989-BE32-42C0-9ABA-3C40417B5479}"/>
              </a:ext>
            </a:extLst>
          </p:cNvPr>
          <p:cNvGrpSpPr/>
          <p:nvPr/>
        </p:nvGrpSpPr>
        <p:grpSpPr>
          <a:xfrm>
            <a:off x="6906859" y="2110912"/>
            <a:ext cx="2646642" cy="2995649"/>
            <a:chOff x="6906859" y="2110912"/>
            <a:chExt cx="2646642" cy="2995649"/>
          </a:xfrm>
        </p:grpSpPr>
        <p:cxnSp>
          <p:nvCxnSpPr>
            <p:cNvPr id="33" name="Straight Arrow Connector 32">
              <a:extLst>
                <a:ext uri="{FF2B5EF4-FFF2-40B4-BE49-F238E27FC236}">
                  <a16:creationId xmlns:a16="http://schemas.microsoft.com/office/drawing/2014/main" xmlns="" id="{1DA2C518-7A9E-478E-B36E-733C3EF74575}"/>
                </a:ext>
              </a:extLst>
            </p:cNvPr>
            <p:cNvCxnSpPr>
              <a:cxnSpLocks/>
            </p:cNvCxnSpPr>
            <p:nvPr/>
          </p:nvCxnSpPr>
          <p:spPr>
            <a:xfrm>
              <a:off x="7156981" y="2110912"/>
              <a:ext cx="768979" cy="175668"/>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2859560E-0B68-449E-A618-2E47F07642E9}"/>
                </a:ext>
              </a:extLst>
            </p:cNvPr>
            <p:cNvCxnSpPr>
              <a:cxnSpLocks/>
            </p:cNvCxnSpPr>
            <p:nvPr/>
          </p:nvCxnSpPr>
          <p:spPr>
            <a:xfrm flipH="1" flipV="1">
              <a:off x="8548356" y="2368017"/>
              <a:ext cx="685218" cy="464175"/>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xmlns="" id="{9E755694-A559-43B3-A8A9-95998DBD3212}"/>
                </a:ext>
              </a:extLst>
            </p:cNvPr>
            <p:cNvCxnSpPr>
              <a:cxnSpLocks/>
            </p:cNvCxnSpPr>
            <p:nvPr/>
          </p:nvCxnSpPr>
          <p:spPr>
            <a:xfrm flipH="1">
              <a:off x="9432509" y="3233551"/>
              <a:ext cx="120992" cy="524676"/>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xmlns="" id="{AAB161F5-16E8-40E9-B139-CF7EBCC54597}"/>
                </a:ext>
              </a:extLst>
            </p:cNvPr>
            <p:cNvCxnSpPr>
              <a:cxnSpLocks/>
            </p:cNvCxnSpPr>
            <p:nvPr/>
          </p:nvCxnSpPr>
          <p:spPr>
            <a:xfrm>
              <a:off x="7203515" y="3553477"/>
              <a:ext cx="1519346" cy="1321576"/>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xmlns="" id="{EC7BB7FC-972D-4DD4-A2F2-36E864A16459}"/>
                </a:ext>
              </a:extLst>
            </p:cNvPr>
            <p:cNvCxnSpPr>
              <a:cxnSpLocks/>
            </p:cNvCxnSpPr>
            <p:nvPr/>
          </p:nvCxnSpPr>
          <p:spPr>
            <a:xfrm>
              <a:off x="6906859" y="2401752"/>
              <a:ext cx="2426765" cy="1350659"/>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4960D1BD-0903-441C-94ED-4341308DBDDF}"/>
                </a:ext>
              </a:extLst>
            </p:cNvPr>
            <p:cNvCxnSpPr>
              <a:cxnSpLocks/>
            </p:cNvCxnSpPr>
            <p:nvPr/>
          </p:nvCxnSpPr>
          <p:spPr>
            <a:xfrm flipH="1">
              <a:off x="8746128" y="4425996"/>
              <a:ext cx="615416" cy="454874"/>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xmlns="" id="{75EE78C2-1B32-4841-AB74-423A8A93CF67}"/>
                </a:ext>
              </a:extLst>
            </p:cNvPr>
            <p:cNvCxnSpPr>
              <a:cxnSpLocks/>
            </p:cNvCxnSpPr>
            <p:nvPr/>
          </p:nvCxnSpPr>
          <p:spPr>
            <a:xfrm flipH="1" flipV="1">
              <a:off x="7699105" y="4752901"/>
              <a:ext cx="696851" cy="353660"/>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63" name="Group 62">
            <a:extLst>
              <a:ext uri="{FF2B5EF4-FFF2-40B4-BE49-F238E27FC236}">
                <a16:creationId xmlns:a16="http://schemas.microsoft.com/office/drawing/2014/main" xmlns="" id="{94D9BE71-CC85-4741-A372-2E4B7923923E}"/>
              </a:ext>
            </a:extLst>
          </p:cNvPr>
          <p:cNvGrpSpPr/>
          <p:nvPr/>
        </p:nvGrpSpPr>
        <p:grpSpPr>
          <a:xfrm>
            <a:off x="2519831" y="2979653"/>
            <a:ext cx="2596797" cy="987758"/>
            <a:chOff x="2519831" y="2979653"/>
            <a:chExt cx="2596797" cy="987758"/>
          </a:xfrm>
        </p:grpSpPr>
        <p:pic>
          <p:nvPicPr>
            <p:cNvPr id="5" name="Picture 5" descr="A picture containing sport, pool ball&#10;&#10;Description automatically generated">
              <a:extLst>
                <a:ext uri="{FF2B5EF4-FFF2-40B4-BE49-F238E27FC236}">
                  <a16:creationId xmlns:a16="http://schemas.microsoft.com/office/drawing/2014/main" xmlns="" id="{8C2C9F74-0EE2-4084-88D9-C2375A2BE85E}"/>
                </a:ext>
              </a:extLst>
            </p:cNvPr>
            <p:cNvPicPr>
              <a:picLocks noChangeAspect="1"/>
            </p:cNvPicPr>
            <p:nvPr/>
          </p:nvPicPr>
          <p:blipFill rotWithShape="1">
            <a:blip r:embed="rId2"/>
            <a:srcRect l="16000" t="16157" r="16706" b="20306"/>
            <a:stretch/>
          </p:blipFill>
          <p:spPr>
            <a:xfrm>
              <a:off x="4438941" y="2979653"/>
              <a:ext cx="677687" cy="688232"/>
            </a:xfrm>
            <a:prstGeom prst="rect">
              <a:avLst/>
            </a:prstGeom>
          </p:spPr>
        </p:pic>
        <p:sp>
          <p:nvSpPr>
            <p:cNvPr id="61" name="TextBox 60">
              <a:extLst>
                <a:ext uri="{FF2B5EF4-FFF2-40B4-BE49-F238E27FC236}">
                  <a16:creationId xmlns:a16="http://schemas.microsoft.com/office/drawing/2014/main" xmlns="" id="{50E116A7-20F9-4241-9E5F-0C3603224E5B}"/>
                </a:ext>
              </a:extLst>
            </p:cNvPr>
            <p:cNvSpPr txBox="1"/>
            <p:nvPr/>
          </p:nvSpPr>
          <p:spPr>
            <a:xfrm>
              <a:off x="2519831" y="3136414"/>
              <a:ext cx="2004467"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To be victim node</a:t>
              </a:r>
              <a:endParaRPr lang="en-US" sz="2400" dirty="0">
                <a:solidFill>
                  <a:schemeClr val="accent5">
                    <a:lumMod val="50000"/>
                  </a:schemeClr>
                </a:solidFill>
                <a:cs typeface="Calibri"/>
              </a:endParaRPr>
            </a:p>
          </p:txBody>
        </p:sp>
      </p:grpSp>
      <p:grpSp>
        <p:nvGrpSpPr>
          <p:cNvPr id="64" name="Group 63">
            <a:extLst>
              <a:ext uri="{FF2B5EF4-FFF2-40B4-BE49-F238E27FC236}">
                <a16:creationId xmlns:a16="http://schemas.microsoft.com/office/drawing/2014/main" xmlns="" id="{B510415A-4BEA-49E6-924F-8BACAECC0B3A}"/>
              </a:ext>
            </a:extLst>
          </p:cNvPr>
          <p:cNvGrpSpPr/>
          <p:nvPr/>
        </p:nvGrpSpPr>
        <p:grpSpPr>
          <a:xfrm>
            <a:off x="2674453" y="1437909"/>
            <a:ext cx="7227003" cy="4132942"/>
            <a:chOff x="2674453" y="1437909"/>
            <a:chExt cx="7227003" cy="4132942"/>
          </a:xfrm>
        </p:grpSpPr>
        <p:grpSp>
          <p:nvGrpSpPr>
            <p:cNvPr id="52" name="Group 51">
              <a:extLst>
                <a:ext uri="{FF2B5EF4-FFF2-40B4-BE49-F238E27FC236}">
                  <a16:creationId xmlns:a16="http://schemas.microsoft.com/office/drawing/2014/main" xmlns="" id="{67F085B0-77F8-4EF9-8AA6-86E700C98CE8}"/>
                </a:ext>
              </a:extLst>
            </p:cNvPr>
            <p:cNvGrpSpPr/>
            <p:nvPr/>
          </p:nvGrpSpPr>
          <p:grpSpPr>
            <a:xfrm>
              <a:off x="2674453" y="1508185"/>
              <a:ext cx="7227003" cy="4062666"/>
              <a:chOff x="2674453" y="1508185"/>
              <a:chExt cx="7227003" cy="4062666"/>
            </a:xfrm>
          </p:grpSpPr>
          <p:pic>
            <p:nvPicPr>
              <p:cNvPr id="46" name="Picture 7" descr="Icon&#10;&#10;Description automatically generated">
                <a:extLst>
                  <a:ext uri="{FF2B5EF4-FFF2-40B4-BE49-F238E27FC236}">
                    <a16:creationId xmlns:a16="http://schemas.microsoft.com/office/drawing/2014/main" xmlns="" id="{369B3664-D9EF-4F1E-A450-A6D3874B7205}"/>
                  </a:ext>
                </a:extLst>
              </p:cNvPr>
              <p:cNvPicPr>
                <a:picLocks noChangeAspect="1"/>
              </p:cNvPicPr>
              <p:nvPr/>
            </p:nvPicPr>
            <p:blipFill>
              <a:blip r:embed="rId3"/>
              <a:stretch>
                <a:fillRect/>
              </a:stretch>
            </p:blipFill>
            <p:spPr>
              <a:xfrm>
                <a:off x="3861079" y="1508185"/>
                <a:ext cx="683110" cy="683110"/>
              </a:xfrm>
              <a:prstGeom prst="rect">
                <a:avLst/>
              </a:prstGeom>
            </p:spPr>
          </p:pic>
          <p:pic>
            <p:nvPicPr>
              <p:cNvPr id="47" name="Picture 7" descr="Icon&#10;&#10;Description automatically generated">
                <a:extLst>
                  <a:ext uri="{FF2B5EF4-FFF2-40B4-BE49-F238E27FC236}">
                    <a16:creationId xmlns:a16="http://schemas.microsoft.com/office/drawing/2014/main" xmlns="" id="{D98B6ECF-026D-4BAA-8F56-1143AC0DF297}"/>
                  </a:ext>
                </a:extLst>
              </p:cNvPr>
              <p:cNvPicPr>
                <a:picLocks noChangeAspect="1"/>
              </p:cNvPicPr>
              <p:nvPr/>
            </p:nvPicPr>
            <p:blipFill>
              <a:blip r:embed="rId3"/>
              <a:stretch>
                <a:fillRect/>
              </a:stretch>
            </p:blipFill>
            <p:spPr>
              <a:xfrm>
                <a:off x="2825690" y="2543574"/>
                <a:ext cx="683110" cy="683110"/>
              </a:xfrm>
              <a:prstGeom prst="rect">
                <a:avLst/>
              </a:prstGeom>
            </p:spPr>
          </p:pic>
          <p:pic>
            <p:nvPicPr>
              <p:cNvPr id="7" name="Picture 7" descr="Icon&#10;&#10;Description automatically generated">
                <a:extLst>
                  <a:ext uri="{FF2B5EF4-FFF2-40B4-BE49-F238E27FC236}">
                    <a16:creationId xmlns:a16="http://schemas.microsoft.com/office/drawing/2014/main" xmlns="" id="{2B542646-4DD0-486E-A795-546A682C9CAC}"/>
                  </a:ext>
                </a:extLst>
              </p:cNvPr>
              <p:cNvPicPr>
                <a:picLocks noChangeAspect="1"/>
              </p:cNvPicPr>
              <p:nvPr/>
            </p:nvPicPr>
            <p:blipFill>
              <a:blip r:embed="rId3"/>
              <a:stretch>
                <a:fillRect/>
              </a:stretch>
            </p:blipFill>
            <p:spPr>
              <a:xfrm>
                <a:off x="7886301" y="1985162"/>
                <a:ext cx="683110" cy="683110"/>
              </a:xfrm>
              <a:prstGeom prst="rect">
                <a:avLst/>
              </a:prstGeom>
            </p:spPr>
          </p:pic>
          <p:pic>
            <p:nvPicPr>
              <p:cNvPr id="18" name="Picture 7" descr="Icon&#10;&#10;Description automatically generated">
                <a:extLst>
                  <a:ext uri="{FF2B5EF4-FFF2-40B4-BE49-F238E27FC236}">
                    <a16:creationId xmlns:a16="http://schemas.microsoft.com/office/drawing/2014/main" xmlns="" id="{EFCA7983-A01B-425C-A777-92B133CD89DB}"/>
                  </a:ext>
                </a:extLst>
              </p:cNvPr>
              <p:cNvPicPr>
                <a:picLocks noChangeAspect="1"/>
              </p:cNvPicPr>
              <p:nvPr/>
            </p:nvPicPr>
            <p:blipFill>
              <a:blip r:embed="rId3"/>
              <a:stretch>
                <a:fillRect/>
              </a:stretch>
            </p:blipFill>
            <p:spPr>
              <a:xfrm>
                <a:off x="9218346" y="2549390"/>
                <a:ext cx="683110" cy="683110"/>
              </a:xfrm>
              <a:prstGeom prst="rect">
                <a:avLst/>
              </a:prstGeom>
            </p:spPr>
          </p:pic>
          <p:pic>
            <p:nvPicPr>
              <p:cNvPr id="19" name="Picture 7" descr="Icon&#10;&#10;Description automatically generated">
                <a:extLst>
                  <a:ext uri="{FF2B5EF4-FFF2-40B4-BE49-F238E27FC236}">
                    <a16:creationId xmlns:a16="http://schemas.microsoft.com/office/drawing/2014/main" xmlns="" id="{F026A22B-C646-4100-8EC4-AD1D359DF889}"/>
                  </a:ext>
                </a:extLst>
              </p:cNvPr>
              <p:cNvPicPr>
                <a:picLocks noChangeAspect="1"/>
              </p:cNvPicPr>
              <p:nvPr/>
            </p:nvPicPr>
            <p:blipFill>
              <a:blip r:embed="rId3"/>
              <a:stretch>
                <a:fillRect/>
              </a:stretch>
            </p:blipFill>
            <p:spPr>
              <a:xfrm>
                <a:off x="9049658" y="3770917"/>
                <a:ext cx="683110" cy="683110"/>
              </a:xfrm>
              <a:prstGeom prst="rect">
                <a:avLst/>
              </a:prstGeom>
            </p:spPr>
          </p:pic>
          <p:pic>
            <p:nvPicPr>
              <p:cNvPr id="20" name="Picture 7" descr="Icon&#10;&#10;Description automatically generated">
                <a:extLst>
                  <a:ext uri="{FF2B5EF4-FFF2-40B4-BE49-F238E27FC236}">
                    <a16:creationId xmlns:a16="http://schemas.microsoft.com/office/drawing/2014/main" xmlns="" id="{8ED0CE3A-22A7-4009-9075-8D1365169CB7}"/>
                  </a:ext>
                </a:extLst>
              </p:cNvPr>
              <p:cNvPicPr>
                <a:picLocks noChangeAspect="1"/>
              </p:cNvPicPr>
              <p:nvPr/>
            </p:nvPicPr>
            <p:blipFill>
              <a:blip r:embed="rId3"/>
              <a:stretch>
                <a:fillRect/>
              </a:stretch>
            </p:blipFill>
            <p:spPr>
              <a:xfrm>
                <a:off x="8369094" y="4887741"/>
                <a:ext cx="683110" cy="683110"/>
              </a:xfrm>
              <a:prstGeom prst="rect">
                <a:avLst/>
              </a:prstGeom>
            </p:spPr>
          </p:pic>
          <p:pic>
            <p:nvPicPr>
              <p:cNvPr id="42" name="Picture 7" descr="Icon&#10;&#10;Description automatically generated">
                <a:extLst>
                  <a:ext uri="{FF2B5EF4-FFF2-40B4-BE49-F238E27FC236}">
                    <a16:creationId xmlns:a16="http://schemas.microsoft.com/office/drawing/2014/main" xmlns="" id="{75C28DCE-DCF3-4B35-97F7-FD1525E7A82F}"/>
                  </a:ext>
                </a:extLst>
              </p:cNvPr>
              <p:cNvPicPr>
                <a:picLocks noChangeAspect="1"/>
              </p:cNvPicPr>
              <p:nvPr/>
            </p:nvPicPr>
            <p:blipFill>
              <a:blip r:embed="rId3"/>
              <a:stretch>
                <a:fillRect/>
              </a:stretch>
            </p:blipFill>
            <p:spPr>
              <a:xfrm>
                <a:off x="6519353" y="1723405"/>
                <a:ext cx="683110" cy="683110"/>
              </a:xfrm>
              <a:prstGeom prst="rect">
                <a:avLst/>
              </a:prstGeom>
            </p:spPr>
          </p:pic>
          <p:pic>
            <p:nvPicPr>
              <p:cNvPr id="43" name="Picture 7" descr="Icon&#10;&#10;Description automatically generated">
                <a:extLst>
                  <a:ext uri="{FF2B5EF4-FFF2-40B4-BE49-F238E27FC236}">
                    <a16:creationId xmlns:a16="http://schemas.microsoft.com/office/drawing/2014/main" xmlns="" id="{78C405F9-05B3-4D2C-A76A-DA3198C52C42}"/>
                  </a:ext>
                </a:extLst>
              </p:cNvPr>
              <p:cNvPicPr>
                <a:picLocks noChangeAspect="1"/>
              </p:cNvPicPr>
              <p:nvPr/>
            </p:nvPicPr>
            <p:blipFill>
              <a:blip r:embed="rId3"/>
              <a:stretch>
                <a:fillRect/>
              </a:stretch>
            </p:blipFill>
            <p:spPr>
              <a:xfrm>
                <a:off x="6856727" y="2886765"/>
                <a:ext cx="683110" cy="683110"/>
              </a:xfrm>
              <a:prstGeom prst="rect">
                <a:avLst/>
              </a:prstGeom>
            </p:spPr>
          </p:pic>
          <p:pic>
            <p:nvPicPr>
              <p:cNvPr id="44" name="Picture 7" descr="Icon&#10;&#10;Description automatically generated">
                <a:extLst>
                  <a:ext uri="{FF2B5EF4-FFF2-40B4-BE49-F238E27FC236}">
                    <a16:creationId xmlns:a16="http://schemas.microsoft.com/office/drawing/2014/main" xmlns="" id="{83FD157B-DE82-431B-A99B-8F99C0D9EB80}"/>
                  </a:ext>
                </a:extLst>
              </p:cNvPr>
              <p:cNvPicPr>
                <a:picLocks noChangeAspect="1"/>
              </p:cNvPicPr>
              <p:nvPr/>
            </p:nvPicPr>
            <p:blipFill>
              <a:blip r:embed="rId3"/>
              <a:stretch>
                <a:fillRect/>
              </a:stretch>
            </p:blipFill>
            <p:spPr>
              <a:xfrm>
                <a:off x="7007965" y="4381681"/>
                <a:ext cx="683110" cy="683110"/>
              </a:xfrm>
              <a:prstGeom prst="rect">
                <a:avLst/>
              </a:prstGeom>
            </p:spPr>
          </p:pic>
          <p:pic>
            <p:nvPicPr>
              <p:cNvPr id="45" name="Picture 7" descr="Icon&#10;&#10;Description automatically generated">
                <a:extLst>
                  <a:ext uri="{FF2B5EF4-FFF2-40B4-BE49-F238E27FC236}">
                    <a16:creationId xmlns:a16="http://schemas.microsoft.com/office/drawing/2014/main" xmlns="" id="{0FC0B970-37E0-4AE0-A26C-F43DCD3F4A4D}"/>
                  </a:ext>
                </a:extLst>
              </p:cNvPr>
              <p:cNvPicPr>
                <a:picLocks noChangeAspect="1"/>
              </p:cNvPicPr>
              <p:nvPr/>
            </p:nvPicPr>
            <p:blipFill>
              <a:blip r:embed="rId3"/>
              <a:stretch>
                <a:fillRect/>
              </a:stretch>
            </p:blipFill>
            <p:spPr>
              <a:xfrm>
                <a:off x="4838301" y="1903726"/>
                <a:ext cx="683110" cy="683110"/>
              </a:xfrm>
              <a:prstGeom prst="rect">
                <a:avLst/>
              </a:prstGeom>
            </p:spPr>
          </p:pic>
          <p:pic>
            <p:nvPicPr>
              <p:cNvPr id="48" name="Picture 7" descr="Icon&#10;&#10;Description automatically generated">
                <a:extLst>
                  <a:ext uri="{FF2B5EF4-FFF2-40B4-BE49-F238E27FC236}">
                    <a16:creationId xmlns:a16="http://schemas.microsoft.com/office/drawing/2014/main" xmlns="" id="{22D3EA3E-C2F7-4C3E-9954-EC7ABF5DAF8E}"/>
                  </a:ext>
                </a:extLst>
              </p:cNvPr>
              <p:cNvPicPr>
                <a:picLocks noChangeAspect="1"/>
              </p:cNvPicPr>
              <p:nvPr/>
            </p:nvPicPr>
            <p:blipFill>
              <a:blip r:embed="rId3"/>
              <a:stretch>
                <a:fillRect/>
              </a:stretch>
            </p:blipFill>
            <p:spPr>
              <a:xfrm>
                <a:off x="2674453" y="3939604"/>
                <a:ext cx="683110" cy="683110"/>
              </a:xfrm>
              <a:prstGeom prst="rect">
                <a:avLst/>
              </a:prstGeom>
            </p:spPr>
          </p:pic>
          <p:pic>
            <p:nvPicPr>
              <p:cNvPr id="49" name="Picture 7" descr="Icon&#10;&#10;Description automatically generated">
                <a:extLst>
                  <a:ext uri="{FF2B5EF4-FFF2-40B4-BE49-F238E27FC236}">
                    <a16:creationId xmlns:a16="http://schemas.microsoft.com/office/drawing/2014/main" xmlns="" id="{3662D27A-CB35-4F07-8FE8-4E85571EB7B6}"/>
                  </a:ext>
                </a:extLst>
              </p:cNvPr>
              <p:cNvPicPr>
                <a:picLocks noChangeAspect="1"/>
              </p:cNvPicPr>
              <p:nvPr/>
            </p:nvPicPr>
            <p:blipFill>
              <a:blip r:embed="rId3"/>
              <a:stretch>
                <a:fillRect/>
              </a:stretch>
            </p:blipFill>
            <p:spPr>
              <a:xfrm>
                <a:off x="3750560" y="4852841"/>
                <a:ext cx="683110" cy="683110"/>
              </a:xfrm>
              <a:prstGeom prst="rect">
                <a:avLst/>
              </a:prstGeom>
            </p:spPr>
          </p:pic>
          <p:pic>
            <p:nvPicPr>
              <p:cNvPr id="50" name="Picture 7" descr="Icon&#10;&#10;Description automatically generated">
                <a:extLst>
                  <a:ext uri="{FF2B5EF4-FFF2-40B4-BE49-F238E27FC236}">
                    <a16:creationId xmlns:a16="http://schemas.microsoft.com/office/drawing/2014/main" xmlns="" id="{E118FEF1-DB76-4B96-9444-B80903AEF40A}"/>
                  </a:ext>
                </a:extLst>
              </p:cNvPr>
              <p:cNvPicPr>
                <a:picLocks noChangeAspect="1"/>
              </p:cNvPicPr>
              <p:nvPr/>
            </p:nvPicPr>
            <p:blipFill>
              <a:blip r:embed="rId3"/>
              <a:stretch>
                <a:fillRect/>
              </a:stretch>
            </p:blipFill>
            <p:spPr>
              <a:xfrm>
                <a:off x="4704514" y="4212993"/>
                <a:ext cx="683110" cy="683110"/>
              </a:xfrm>
              <a:prstGeom prst="rect">
                <a:avLst/>
              </a:prstGeom>
            </p:spPr>
          </p:pic>
          <p:pic>
            <p:nvPicPr>
              <p:cNvPr id="51" name="Picture 7" descr="Icon&#10;&#10;Description automatically generated">
                <a:extLst>
                  <a:ext uri="{FF2B5EF4-FFF2-40B4-BE49-F238E27FC236}">
                    <a16:creationId xmlns:a16="http://schemas.microsoft.com/office/drawing/2014/main" xmlns="" id="{4CB5E83C-6E09-4C6C-9075-506770D93EC7}"/>
                  </a:ext>
                </a:extLst>
              </p:cNvPr>
              <p:cNvPicPr>
                <a:picLocks noChangeAspect="1"/>
              </p:cNvPicPr>
              <p:nvPr/>
            </p:nvPicPr>
            <p:blipFill>
              <a:blip r:embed="rId3"/>
              <a:stretch>
                <a:fillRect/>
              </a:stretch>
            </p:blipFill>
            <p:spPr>
              <a:xfrm>
                <a:off x="5890587" y="4721105"/>
                <a:ext cx="683110" cy="683110"/>
              </a:xfrm>
              <a:prstGeom prst="rect">
                <a:avLst/>
              </a:prstGeom>
            </p:spPr>
          </p:pic>
        </p:grpSp>
        <p:sp>
          <p:nvSpPr>
            <p:cNvPr id="62" name="TextBox 61">
              <a:extLst>
                <a:ext uri="{FF2B5EF4-FFF2-40B4-BE49-F238E27FC236}">
                  <a16:creationId xmlns:a16="http://schemas.microsoft.com/office/drawing/2014/main" xmlns="" id="{DE733900-09BC-43C4-89B5-10680FCDAA7E}"/>
                </a:ext>
              </a:extLst>
            </p:cNvPr>
            <p:cNvSpPr txBox="1"/>
            <p:nvPr/>
          </p:nvSpPr>
          <p:spPr>
            <a:xfrm>
              <a:off x="5352608" y="1437909"/>
              <a:ext cx="1131948"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Normal nodes</a:t>
              </a:r>
              <a:endParaRPr lang="en-US" sz="2400" dirty="0">
                <a:solidFill>
                  <a:schemeClr val="accent5">
                    <a:lumMod val="50000"/>
                  </a:schemeClr>
                </a:solidFill>
                <a:cs typeface="Calibri"/>
              </a:endParaRPr>
            </a:p>
          </p:txBody>
        </p:sp>
      </p:grpSp>
    </p:spTree>
    <p:extLst>
      <p:ext uri="{BB962C8B-B14F-4D97-AF65-F5344CB8AC3E}">
        <p14:creationId xmlns:p14="http://schemas.microsoft.com/office/powerpoint/2010/main" val="34293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grpSp>
        <p:nvGrpSpPr>
          <p:cNvPr id="53" name="Group 52">
            <a:extLst>
              <a:ext uri="{FF2B5EF4-FFF2-40B4-BE49-F238E27FC236}">
                <a16:creationId xmlns:a16="http://schemas.microsoft.com/office/drawing/2014/main" xmlns="" id="{2440E22B-89A0-4FCB-8AEC-5105A215CB86}"/>
              </a:ext>
            </a:extLst>
          </p:cNvPr>
          <p:cNvGrpSpPr/>
          <p:nvPr/>
        </p:nvGrpSpPr>
        <p:grpSpPr>
          <a:xfrm>
            <a:off x="4790711" y="2564625"/>
            <a:ext cx="307127" cy="1675236"/>
            <a:chOff x="4813978" y="2599525"/>
            <a:chExt cx="307127" cy="1675236"/>
          </a:xfrm>
        </p:grpSpPr>
        <p:cxnSp>
          <p:nvCxnSpPr>
            <p:cNvPr id="6" name="Straight Arrow Connector 5">
              <a:extLst>
                <a:ext uri="{FF2B5EF4-FFF2-40B4-BE49-F238E27FC236}">
                  <a16:creationId xmlns:a16="http://schemas.microsoft.com/office/drawing/2014/main" xmlns="" id="{522C2D7C-246D-4CFC-94D1-D5CEB2344425}"/>
                </a:ext>
              </a:extLst>
            </p:cNvPr>
            <p:cNvCxnSpPr/>
            <p:nvPr/>
          </p:nvCxnSpPr>
          <p:spPr>
            <a:xfrm flipH="1" flipV="1">
              <a:off x="4813978" y="3630261"/>
              <a:ext cx="173340" cy="64450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xmlns="" id="{13B253CA-79B8-426B-ACDD-105691A12531}"/>
                </a:ext>
              </a:extLst>
            </p:cNvPr>
            <p:cNvCxnSpPr>
              <a:cxnSpLocks/>
            </p:cNvCxnSpPr>
            <p:nvPr/>
          </p:nvCxnSpPr>
          <p:spPr>
            <a:xfrm flipH="1">
              <a:off x="4918681" y="2599525"/>
              <a:ext cx="202424" cy="45487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grpSp>
      <p:grpSp>
        <p:nvGrpSpPr>
          <p:cNvPr id="58" name="Group 57">
            <a:extLst>
              <a:ext uri="{FF2B5EF4-FFF2-40B4-BE49-F238E27FC236}">
                <a16:creationId xmlns:a16="http://schemas.microsoft.com/office/drawing/2014/main" xmlns="" id="{CA673D36-5FB2-466E-BAB4-4AC4E8FA6ACD}"/>
              </a:ext>
            </a:extLst>
          </p:cNvPr>
          <p:cNvGrpSpPr/>
          <p:nvPr/>
        </p:nvGrpSpPr>
        <p:grpSpPr>
          <a:xfrm>
            <a:off x="3371411" y="2077179"/>
            <a:ext cx="3949601" cy="2792060"/>
            <a:chOff x="3371411" y="2077179"/>
            <a:chExt cx="3949601" cy="2792060"/>
          </a:xfrm>
        </p:grpSpPr>
        <p:cxnSp>
          <p:nvCxnSpPr>
            <p:cNvPr id="24" name="Straight Arrow Connector 23">
              <a:extLst>
                <a:ext uri="{FF2B5EF4-FFF2-40B4-BE49-F238E27FC236}">
                  <a16:creationId xmlns:a16="http://schemas.microsoft.com/office/drawing/2014/main" xmlns="" id="{3BB48759-237D-472D-A667-878BC1EE7587}"/>
                </a:ext>
              </a:extLst>
            </p:cNvPr>
            <p:cNvCxnSpPr>
              <a:cxnSpLocks/>
            </p:cNvCxnSpPr>
            <p:nvPr/>
          </p:nvCxnSpPr>
          <p:spPr>
            <a:xfrm flipV="1">
              <a:off x="5068751" y="2077179"/>
              <a:ext cx="1461180" cy="1156376"/>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xmlns="" id="{D3237871-AACB-4FD3-89B9-BC9537143470}"/>
                </a:ext>
              </a:extLst>
            </p:cNvPr>
            <p:cNvCxnSpPr>
              <a:cxnSpLocks/>
            </p:cNvCxnSpPr>
            <p:nvPr/>
          </p:nvCxnSpPr>
          <p:spPr>
            <a:xfrm>
              <a:off x="5080385" y="3349890"/>
              <a:ext cx="1810185" cy="1279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xmlns="" id="{77AC185F-733A-4631-8D0B-7DF0CA5ABF3D}"/>
                </a:ext>
              </a:extLst>
            </p:cNvPr>
            <p:cNvCxnSpPr>
              <a:cxnSpLocks/>
            </p:cNvCxnSpPr>
            <p:nvPr/>
          </p:nvCxnSpPr>
          <p:spPr>
            <a:xfrm>
              <a:off x="5062935" y="3466226"/>
              <a:ext cx="2258077" cy="91440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xmlns="" id="{6BF05074-77CD-4E74-81F0-437527429C13}"/>
                </a:ext>
              </a:extLst>
            </p:cNvPr>
            <p:cNvCxnSpPr>
              <a:cxnSpLocks/>
            </p:cNvCxnSpPr>
            <p:nvPr/>
          </p:nvCxnSpPr>
          <p:spPr>
            <a:xfrm>
              <a:off x="4940783" y="3594196"/>
              <a:ext cx="1269223" cy="1129622"/>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xmlns="" id="{90133C43-1FCF-4AC1-BA86-BE7CEE82C9BA}"/>
                </a:ext>
              </a:extLst>
            </p:cNvPr>
            <p:cNvCxnSpPr>
              <a:cxnSpLocks/>
            </p:cNvCxnSpPr>
            <p:nvPr/>
          </p:nvCxnSpPr>
          <p:spPr>
            <a:xfrm flipH="1">
              <a:off x="4081059" y="3594197"/>
              <a:ext cx="597967" cy="1275042"/>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xmlns="" id="{4E049184-76F0-499D-8849-5551A1E77E2D}"/>
                </a:ext>
              </a:extLst>
            </p:cNvPr>
            <p:cNvCxnSpPr>
              <a:cxnSpLocks/>
            </p:cNvCxnSpPr>
            <p:nvPr/>
          </p:nvCxnSpPr>
          <p:spPr>
            <a:xfrm flipH="1">
              <a:off x="3371411" y="3454593"/>
              <a:ext cx="1156379" cy="774800"/>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xmlns="" id="{2A834294-0682-4578-A45F-0ECFA5D1A5FD}"/>
                </a:ext>
              </a:extLst>
            </p:cNvPr>
            <p:cNvCxnSpPr>
              <a:cxnSpLocks/>
            </p:cNvCxnSpPr>
            <p:nvPr/>
          </p:nvCxnSpPr>
          <p:spPr>
            <a:xfrm flipH="1" flipV="1">
              <a:off x="3470298" y="2938063"/>
              <a:ext cx="1040041" cy="26640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xmlns="" id="{D9F2619F-609F-410C-BAF5-5BFCD17BD8DC}"/>
                </a:ext>
              </a:extLst>
            </p:cNvPr>
            <p:cNvCxnSpPr>
              <a:cxnSpLocks/>
            </p:cNvCxnSpPr>
            <p:nvPr/>
          </p:nvCxnSpPr>
          <p:spPr>
            <a:xfrm flipH="1" flipV="1">
              <a:off x="4214845" y="2158611"/>
              <a:ext cx="446730" cy="85972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grpSp>
      <p:grpSp>
        <p:nvGrpSpPr>
          <p:cNvPr id="59" name="Group 58">
            <a:extLst>
              <a:ext uri="{FF2B5EF4-FFF2-40B4-BE49-F238E27FC236}">
                <a16:creationId xmlns:a16="http://schemas.microsoft.com/office/drawing/2014/main" xmlns="" id="{B555D989-BE32-42C0-9ABA-3C40417B5479}"/>
              </a:ext>
            </a:extLst>
          </p:cNvPr>
          <p:cNvGrpSpPr/>
          <p:nvPr/>
        </p:nvGrpSpPr>
        <p:grpSpPr>
          <a:xfrm>
            <a:off x="6906859" y="2110912"/>
            <a:ext cx="2646642" cy="2995649"/>
            <a:chOff x="6906859" y="2110912"/>
            <a:chExt cx="2646642" cy="2995649"/>
          </a:xfrm>
        </p:grpSpPr>
        <p:cxnSp>
          <p:nvCxnSpPr>
            <p:cNvPr id="33" name="Straight Arrow Connector 32">
              <a:extLst>
                <a:ext uri="{FF2B5EF4-FFF2-40B4-BE49-F238E27FC236}">
                  <a16:creationId xmlns:a16="http://schemas.microsoft.com/office/drawing/2014/main" xmlns="" id="{1DA2C518-7A9E-478E-B36E-733C3EF74575}"/>
                </a:ext>
              </a:extLst>
            </p:cNvPr>
            <p:cNvCxnSpPr>
              <a:cxnSpLocks/>
            </p:cNvCxnSpPr>
            <p:nvPr/>
          </p:nvCxnSpPr>
          <p:spPr>
            <a:xfrm>
              <a:off x="7156981" y="2110912"/>
              <a:ext cx="768979" cy="175668"/>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2859560E-0B68-449E-A618-2E47F07642E9}"/>
                </a:ext>
              </a:extLst>
            </p:cNvPr>
            <p:cNvCxnSpPr>
              <a:cxnSpLocks/>
            </p:cNvCxnSpPr>
            <p:nvPr/>
          </p:nvCxnSpPr>
          <p:spPr>
            <a:xfrm flipH="1" flipV="1">
              <a:off x="8548356" y="2368017"/>
              <a:ext cx="685218" cy="464175"/>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xmlns="" id="{9E755694-A559-43B3-A8A9-95998DBD3212}"/>
                </a:ext>
              </a:extLst>
            </p:cNvPr>
            <p:cNvCxnSpPr>
              <a:cxnSpLocks/>
            </p:cNvCxnSpPr>
            <p:nvPr/>
          </p:nvCxnSpPr>
          <p:spPr>
            <a:xfrm flipH="1">
              <a:off x="9432509" y="3233551"/>
              <a:ext cx="120992" cy="524676"/>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xmlns="" id="{AAB161F5-16E8-40E9-B139-CF7EBCC54597}"/>
                </a:ext>
              </a:extLst>
            </p:cNvPr>
            <p:cNvCxnSpPr>
              <a:cxnSpLocks/>
            </p:cNvCxnSpPr>
            <p:nvPr/>
          </p:nvCxnSpPr>
          <p:spPr>
            <a:xfrm>
              <a:off x="7203515" y="3553477"/>
              <a:ext cx="1519346" cy="1321576"/>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xmlns="" id="{EC7BB7FC-972D-4DD4-A2F2-36E864A16459}"/>
                </a:ext>
              </a:extLst>
            </p:cNvPr>
            <p:cNvCxnSpPr>
              <a:cxnSpLocks/>
            </p:cNvCxnSpPr>
            <p:nvPr/>
          </p:nvCxnSpPr>
          <p:spPr>
            <a:xfrm>
              <a:off x="6906859" y="2401752"/>
              <a:ext cx="2426765" cy="1350659"/>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xmlns="" id="{4960D1BD-0903-441C-94ED-4341308DBDDF}"/>
                </a:ext>
              </a:extLst>
            </p:cNvPr>
            <p:cNvCxnSpPr>
              <a:cxnSpLocks/>
            </p:cNvCxnSpPr>
            <p:nvPr/>
          </p:nvCxnSpPr>
          <p:spPr>
            <a:xfrm flipH="1">
              <a:off x="8746128" y="4425996"/>
              <a:ext cx="615416" cy="454874"/>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xmlns="" id="{75EE78C2-1B32-4841-AB74-423A8A93CF67}"/>
                </a:ext>
              </a:extLst>
            </p:cNvPr>
            <p:cNvCxnSpPr>
              <a:cxnSpLocks/>
            </p:cNvCxnSpPr>
            <p:nvPr/>
          </p:nvCxnSpPr>
          <p:spPr>
            <a:xfrm flipH="1" flipV="1">
              <a:off x="7699105" y="4752901"/>
              <a:ext cx="696851" cy="353660"/>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grpSp>
      <p:grpSp>
        <p:nvGrpSpPr>
          <p:cNvPr id="15" name="Group 14">
            <a:extLst>
              <a:ext uri="{FF2B5EF4-FFF2-40B4-BE49-F238E27FC236}">
                <a16:creationId xmlns:a16="http://schemas.microsoft.com/office/drawing/2014/main" xmlns="" id="{8532DD1C-CE9F-413F-9003-DBEE64C3EF1A}"/>
              </a:ext>
            </a:extLst>
          </p:cNvPr>
          <p:cNvGrpSpPr/>
          <p:nvPr/>
        </p:nvGrpSpPr>
        <p:grpSpPr>
          <a:xfrm>
            <a:off x="2674453" y="1362291"/>
            <a:ext cx="7227003" cy="4208560"/>
            <a:chOff x="2674453" y="1362291"/>
            <a:chExt cx="7227003" cy="4208560"/>
          </a:xfrm>
        </p:grpSpPr>
        <p:grpSp>
          <p:nvGrpSpPr>
            <p:cNvPr id="52" name="Group 51">
              <a:extLst>
                <a:ext uri="{FF2B5EF4-FFF2-40B4-BE49-F238E27FC236}">
                  <a16:creationId xmlns:a16="http://schemas.microsoft.com/office/drawing/2014/main" xmlns="" id="{67F085B0-77F8-4EF9-8AA6-86E700C98CE8}"/>
                </a:ext>
              </a:extLst>
            </p:cNvPr>
            <p:cNvGrpSpPr/>
            <p:nvPr/>
          </p:nvGrpSpPr>
          <p:grpSpPr>
            <a:xfrm>
              <a:off x="2674453" y="1508185"/>
              <a:ext cx="7227003" cy="4062666"/>
              <a:chOff x="2674453" y="1508185"/>
              <a:chExt cx="7227003" cy="4062666"/>
            </a:xfrm>
          </p:grpSpPr>
          <p:pic>
            <p:nvPicPr>
              <p:cNvPr id="46" name="Picture 7" descr="Icon&#10;&#10;Description automatically generated">
                <a:extLst>
                  <a:ext uri="{FF2B5EF4-FFF2-40B4-BE49-F238E27FC236}">
                    <a16:creationId xmlns:a16="http://schemas.microsoft.com/office/drawing/2014/main" xmlns="" id="{369B3664-D9EF-4F1E-A450-A6D3874B7205}"/>
                  </a:ext>
                </a:extLst>
              </p:cNvPr>
              <p:cNvPicPr>
                <a:picLocks noChangeAspect="1"/>
              </p:cNvPicPr>
              <p:nvPr/>
            </p:nvPicPr>
            <p:blipFill>
              <a:blip r:embed="rId2"/>
              <a:stretch>
                <a:fillRect/>
              </a:stretch>
            </p:blipFill>
            <p:spPr>
              <a:xfrm>
                <a:off x="3861079" y="1508185"/>
                <a:ext cx="683110" cy="683110"/>
              </a:xfrm>
              <a:prstGeom prst="rect">
                <a:avLst/>
              </a:prstGeom>
            </p:spPr>
          </p:pic>
          <p:pic>
            <p:nvPicPr>
              <p:cNvPr id="47" name="Picture 7" descr="Icon&#10;&#10;Description automatically generated">
                <a:extLst>
                  <a:ext uri="{FF2B5EF4-FFF2-40B4-BE49-F238E27FC236}">
                    <a16:creationId xmlns:a16="http://schemas.microsoft.com/office/drawing/2014/main" xmlns="" id="{D98B6ECF-026D-4BAA-8F56-1143AC0DF297}"/>
                  </a:ext>
                </a:extLst>
              </p:cNvPr>
              <p:cNvPicPr>
                <a:picLocks noChangeAspect="1"/>
              </p:cNvPicPr>
              <p:nvPr/>
            </p:nvPicPr>
            <p:blipFill>
              <a:blip r:embed="rId2"/>
              <a:stretch>
                <a:fillRect/>
              </a:stretch>
            </p:blipFill>
            <p:spPr>
              <a:xfrm>
                <a:off x="2825690" y="2543574"/>
                <a:ext cx="683110" cy="683110"/>
              </a:xfrm>
              <a:prstGeom prst="rect">
                <a:avLst/>
              </a:prstGeom>
            </p:spPr>
          </p:pic>
          <p:pic>
            <p:nvPicPr>
              <p:cNvPr id="7" name="Picture 7" descr="Icon&#10;&#10;Description automatically generated">
                <a:extLst>
                  <a:ext uri="{FF2B5EF4-FFF2-40B4-BE49-F238E27FC236}">
                    <a16:creationId xmlns:a16="http://schemas.microsoft.com/office/drawing/2014/main" xmlns="" id="{2B542646-4DD0-486E-A795-546A682C9CAC}"/>
                  </a:ext>
                </a:extLst>
              </p:cNvPr>
              <p:cNvPicPr>
                <a:picLocks noChangeAspect="1"/>
              </p:cNvPicPr>
              <p:nvPr/>
            </p:nvPicPr>
            <p:blipFill>
              <a:blip r:embed="rId2"/>
              <a:stretch>
                <a:fillRect/>
              </a:stretch>
            </p:blipFill>
            <p:spPr>
              <a:xfrm>
                <a:off x="7886301" y="1985162"/>
                <a:ext cx="683110" cy="683110"/>
              </a:xfrm>
              <a:prstGeom prst="rect">
                <a:avLst/>
              </a:prstGeom>
            </p:spPr>
          </p:pic>
          <p:pic>
            <p:nvPicPr>
              <p:cNvPr id="18" name="Picture 7" descr="Icon&#10;&#10;Description automatically generated">
                <a:extLst>
                  <a:ext uri="{FF2B5EF4-FFF2-40B4-BE49-F238E27FC236}">
                    <a16:creationId xmlns:a16="http://schemas.microsoft.com/office/drawing/2014/main" xmlns="" id="{EFCA7983-A01B-425C-A777-92B133CD89DB}"/>
                  </a:ext>
                </a:extLst>
              </p:cNvPr>
              <p:cNvPicPr>
                <a:picLocks noChangeAspect="1"/>
              </p:cNvPicPr>
              <p:nvPr/>
            </p:nvPicPr>
            <p:blipFill>
              <a:blip r:embed="rId2"/>
              <a:stretch>
                <a:fillRect/>
              </a:stretch>
            </p:blipFill>
            <p:spPr>
              <a:xfrm>
                <a:off x="9218346" y="2549390"/>
                <a:ext cx="683110" cy="683110"/>
              </a:xfrm>
              <a:prstGeom prst="rect">
                <a:avLst/>
              </a:prstGeom>
            </p:spPr>
          </p:pic>
          <p:pic>
            <p:nvPicPr>
              <p:cNvPr id="19" name="Picture 7" descr="Icon&#10;&#10;Description automatically generated">
                <a:extLst>
                  <a:ext uri="{FF2B5EF4-FFF2-40B4-BE49-F238E27FC236}">
                    <a16:creationId xmlns:a16="http://schemas.microsoft.com/office/drawing/2014/main" xmlns="" id="{F026A22B-C646-4100-8EC4-AD1D359DF889}"/>
                  </a:ext>
                </a:extLst>
              </p:cNvPr>
              <p:cNvPicPr>
                <a:picLocks noChangeAspect="1"/>
              </p:cNvPicPr>
              <p:nvPr/>
            </p:nvPicPr>
            <p:blipFill>
              <a:blip r:embed="rId2"/>
              <a:stretch>
                <a:fillRect/>
              </a:stretch>
            </p:blipFill>
            <p:spPr>
              <a:xfrm>
                <a:off x="9049658" y="3770917"/>
                <a:ext cx="683110" cy="683110"/>
              </a:xfrm>
              <a:prstGeom prst="rect">
                <a:avLst/>
              </a:prstGeom>
            </p:spPr>
          </p:pic>
          <p:pic>
            <p:nvPicPr>
              <p:cNvPr id="20" name="Picture 7" descr="Icon&#10;&#10;Description automatically generated">
                <a:extLst>
                  <a:ext uri="{FF2B5EF4-FFF2-40B4-BE49-F238E27FC236}">
                    <a16:creationId xmlns:a16="http://schemas.microsoft.com/office/drawing/2014/main" xmlns="" id="{8ED0CE3A-22A7-4009-9075-8D1365169CB7}"/>
                  </a:ext>
                </a:extLst>
              </p:cNvPr>
              <p:cNvPicPr>
                <a:picLocks noChangeAspect="1"/>
              </p:cNvPicPr>
              <p:nvPr/>
            </p:nvPicPr>
            <p:blipFill>
              <a:blip r:embed="rId2"/>
              <a:stretch>
                <a:fillRect/>
              </a:stretch>
            </p:blipFill>
            <p:spPr>
              <a:xfrm>
                <a:off x="8369094" y="4887741"/>
                <a:ext cx="683110" cy="683110"/>
              </a:xfrm>
              <a:prstGeom prst="rect">
                <a:avLst/>
              </a:prstGeom>
            </p:spPr>
          </p:pic>
          <p:pic>
            <p:nvPicPr>
              <p:cNvPr id="42" name="Picture 7" descr="Icon&#10;&#10;Description automatically generated">
                <a:extLst>
                  <a:ext uri="{FF2B5EF4-FFF2-40B4-BE49-F238E27FC236}">
                    <a16:creationId xmlns:a16="http://schemas.microsoft.com/office/drawing/2014/main" xmlns="" id="{75C28DCE-DCF3-4B35-97F7-FD1525E7A82F}"/>
                  </a:ext>
                </a:extLst>
              </p:cNvPr>
              <p:cNvPicPr>
                <a:picLocks noChangeAspect="1"/>
              </p:cNvPicPr>
              <p:nvPr/>
            </p:nvPicPr>
            <p:blipFill>
              <a:blip r:embed="rId2"/>
              <a:stretch>
                <a:fillRect/>
              </a:stretch>
            </p:blipFill>
            <p:spPr>
              <a:xfrm>
                <a:off x="6519353" y="1723405"/>
                <a:ext cx="683110" cy="683110"/>
              </a:xfrm>
              <a:prstGeom prst="rect">
                <a:avLst/>
              </a:prstGeom>
            </p:spPr>
          </p:pic>
          <p:pic>
            <p:nvPicPr>
              <p:cNvPr id="43" name="Picture 7" descr="Icon&#10;&#10;Description automatically generated">
                <a:extLst>
                  <a:ext uri="{FF2B5EF4-FFF2-40B4-BE49-F238E27FC236}">
                    <a16:creationId xmlns:a16="http://schemas.microsoft.com/office/drawing/2014/main" xmlns="" id="{78C405F9-05B3-4D2C-A76A-DA3198C52C42}"/>
                  </a:ext>
                </a:extLst>
              </p:cNvPr>
              <p:cNvPicPr>
                <a:picLocks noChangeAspect="1"/>
              </p:cNvPicPr>
              <p:nvPr/>
            </p:nvPicPr>
            <p:blipFill>
              <a:blip r:embed="rId2"/>
              <a:stretch>
                <a:fillRect/>
              </a:stretch>
            </p:blipFill>
            <p:spPr>
              <a:xfrm>
                <a:off x="6856727" y="2886765"/>
                <a:ext cx="683110" cy="683110"/>
              </a:xfrm>
              <a:prstGeom prst="rect">
                <a:avLst/>
              </a:prstGeom>
            </p:spPr>
          </p:pic>
          <p:pic>
            <p:nvPicPr>
              <p:cNvPr id="44" name="Picture 7" descr="Icon&#10;&#10;Description automatically generated">
                <a:extLst>
                  <a:ext uri="{FF2B5EF4-FFF2-40B4-BE49-F238E27FC236}">
                    <a16:creationId xmlns:a16="http://schemas.microsoft.com/office/drawing/2014/main" xmlns="" id="{83FD157B-DE82-431B-A99B-8F99C0D9EB80}"/>
                  </a:ext>
                </a:extLst>
              </p:cNvPr>
              <p:cNvPicPr>
                <a:picLocks noChangeAspect="1"/>
              </p:cNvPicPr>
              <p:nvPr/>
            </p:nvPicPr>
            <p:blipFill>
              <a:blip r:embed="rId2"/>
              <a:stretch>
                <a:fillRect/>
              </a:stretch>
            </p:blipFill>
            <p:spPr>
              <a:xfrm>
                <a:off x="7007965" y="4381681"/>
                <a:ext cx="683110" cy="683110"/>
              </a:xfrm>
              <a:prstGeom prst="rect">
                <a:avLst/>
              </a:prstGeom>
            </p:spPr>
          </p:pic>
          <p:pic>
            <p:nvPicPr>
              <p:cNvPr id="48" name="Picture 7" descr="Icon&#10;&#10;Description automatically generated">
                <a:extLst>
                  <a:ext uri="{FF2B5EF4-FFF2-40B4-BE49-F238E27FC236}">
                    <a16:creationId xmlns:a16="http://schemas.microsoft.com/office/drawing/2014/main" xmlns="" id="{22D3EA3E-C2F7-4C3E-9954-EC7ABF5DAF8E}"/>
                  </a:ext>
                </a:extLst>
              </p:cNvPr>
              <p:cNvPicPr>
                <a:picLocks noChangeAspect="1"/>
              </p:cNvPicPr>
              <p:nvPr/>
            </p:nvPicPr>
            <p:blipFill>
              <a:blip r:embed="rId2"/>
              <a:stretch>
                <a:fillRect/>
              </a:stretch>
            </p:blipFill>
            <p:spPr>
              <a:xfrm>
                <a:off x="2674453" y="3939604"/>
                <a:ext cx="683110" cy="683110"/>
              </a:xfrm>
              <a:prstGeom prst="rect">
                <a:avLst/>
              </a:prstGeom>
            </p:spPr>
          </p:pic>
          <p:pic>
            <p:nvPicPr>
              <p:cNvPr id="49" name="Picture 7" descr="Icon&#10;&#10;Description automatically generated">
                <a:extLst>
                  <a:ext uri="{FF2B5EF4-FFF2-40B4-BE49-F238E27FC236}">
                    <a16:creationId xmlns:a16="http://schemas.microsoft.com/office/drawing/2014/main" xmlns="" id="{3662D27A-CB35-4F07-8FE8-4E85571EB7B6}"/>
                  </a:ext>
                </a:extLst>
              </p:cNvPr>
              <p:cNvPicPr>
                <a:picLocks noChangeAspect="1"/>
              </p:cNvPicPr>
              <p:nvPr/>
            </p:nvPicPr>
            <p:blipFill>
              <a:blip r:embed="rId2"/>
              <a:stretch>
                <a:fillRect/>
              </a:stretch>
            </p:blipFill>
            <p:spPr>
              <a:xfrm>
                <a:off x="3750560" y="4852841"/>
                <a:ext cx="683110" cy="683110"/>
              </a:xfrm>
              <a:prstGeom prst="rect">
                <a:avLst/>
              </a:prstGeom>
            </p:spPr>
          </p:pic>
          <p:pic>
            <p:nvPicPr>
              <p:cNvPr id="51" name="Picture 7" descr="Icon&#10;&#10;Description automatically generated">
                <a:extLst>
                  <a:ext uri="{FF2B5EF4-FFF2-40B4-BE49-F238E27FC236}">
                    <a16:creationId xmlns:a16="http://schemas.microsoft.com/office/drawing/2014/main" xmlns="" id="{4CB5E83C-6E09-4C6C-9075-506770D93EC7}"/>
                  </a:ext>
                </a:extLst>
              </p:cNvPr>
              <p:cNvPicPr>
                <a:picLocks noChangeAspect="1"/>
              </p:cNvPicPr>
              <p:nvPr/>
            </p:nvPicPr>
            <p:blipFill>
              <a:blip r:embed="rId2"/>
              <a:stretch>
                <a:fillRect/>
              </a:stretch>
            </p:blipFill>
            <p:spPr>
              <a:xfrm>
                <a:off x="5890587" y="4721105"/>
                <a:ext cx="683110" cy="683110"/>
              </a:xfrm>
              <a:prstGeom prst="rect">
                <a:avLst/>
              </a:prstGeom>
            </p:spPr>
          </p:pic>
        </p:grpSp>
        <p:sp>
          <p:nvSpPr>
            <p:cNvPr id="11" name="TextBox 10">
              <a:extLst>
                <a:ext uri="{FF2B5EF4-FFF2-40B4-BE49-F238E27FC236}">
                  <a16:creationId xmlns:a16="http://schemas.microsoft.com/office/drawing/2014/main" xmlns="" id="{84CA5957-014E-4E8B-A3F1-6B125BC7925D}"/>
                </a:ext>
              </a:extLst>
            </p:cNvPr>
            <p:cNvSpPr txBox="1"/>
            <p:nvPr/>
          </p:nvSpPr>
          <p:spPr>
            <a:xfrm>
              <a:off x="7074379" y="1362291"/>
              <a:ext cx="1248284"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Normal nodes</a:t>
              </a:r>
              <a:endParaRPr lang="en-US" sz="2400" dirty="0">
                <a:solidFill>
                  <a:schemeClr val="accent5">
                    <a:lumMod val="50000"/>
                  </a:schemeClr>
                </a:solidFill>
                <a:cs typeface="Calibri"/>
              </a:endParaRPr>
            </a:p>
          </p:txBody>
        </p:sp>
      </p:grpSp>
      <p:grpSp>
        <p:nvGrpSpPr>
          <p:cNvPr id="14" name="Group 13">
            <a:extLst>
              <a:ext uri="{FF2B5EF4-FFF2-40B4-BE49-F238E27FC236}">
                <a16:creationId xmlns:a16="http://schemas.microsoft.com/office/drawing/2014/main" xmlns="" id="{A711C08C-0EA4-491F-B061-5DB4DF1004D5}"/>
              </a:ext>
            </a:extLst>
          </p:cNvPr>
          <p:cNvGrpSpPr/>
          <p:nvPr/>
        </p:nvGrpSpPr>
        <p:grpSpPr>
          <a:xfrm>
            <a:off x="4650017" y="1542611"/>
            <a:ext cx="1910156" cy="3340770"/>
            <a:chOff x="4650017" y="1542611"/>
            <a:chExt cx="1910156" cy="3340770"/>
          </a:xfrm>
        </p:grpSpPr>
        <p:grpSp>
          <p:nvGrpSpPr>
            <p:cNvPr id="8" name="Group 7">
              <a:extLst>
                <a:ext uri="{FF2B5EF4-FFF2-40B4-BE49-F238E27FC236}">
                  <a16:creationId xmlns:a16="http://schemas.microsoft.com/office/drawing/2014/main" xmlns="" id="{50A34C7A-AF66-4589-86CA-CC692CBB419B}"/>
                </a:ext>
              </a:extLst>
            </p:cNvPr>
            <p:cNvGrpSpPr/>
            <p:nvPr/>
          </p:nvGrpSpPr>
          <p:grpSpPr>
            <a:xfrm>
              <a:off x="4650017" y="1986254"/>
              <a:ext cx="879355" cy="2897127"/>
              <a:chOff x="4650017" y="1986254"/>
              <a:chExt cx="879355" cy="2897127"/>
            </a:xfrm>
          </p:grpSpPr>
          <p:pic>
            <p:nvPicPr>
              <p:cNvPr id="2" name="Picture 4" descr="A picture containing clipart&#10;&#10;Description automatically generated">
                <a:extLst>
                  <a:ext uri="{FF2B5EF4-FFF2-40B4-BE49-F238E27FC236}">
                    <a16:creationId xmlns:a16="http://schemas.microsoft.com/office/drawing/2014/main" xmlns="" id="{1AF3C876-46A3-4F62-BF1C-FDCD54902F11}"/>
                  </a:ext>
                </a:extLst>
              </p:cNvPr>
              <p:cNvPicPr>
                <a:picLocks noChangeAspect="1"/>
              </p:cNvPicPr>
              <p:nvPr/>
            </p:nvPicPr>
            <p:blipFill>
              <a:blip r:embed="rId3"/>
              <a:stretch>
                <a:fillRect/>
              </a:stretch>
            </p:blipFill>
            <p:spPr>
              <a:xfrm>
                <a:off x="4853605" y="1986254"/>
                <a:ext cx="675767" cy="634395"/>
              </a:xfrm>
              <a:prstGeom prst="rect">
                <a:avLst/>
              </a:prstGeom>
            </p:spPr>
          </p:pic>
          <p:pic>
            <p:nvPicPr>
              <p:cNvPr id="4" name="Picture 4" descr="A picture containing clipart&#10;&#10;Description automatically generated">
                <a:extLst>
                  <a:ext uri="{FF2B5EF4-FFF2-40B4-BE49-F238E27FC236}">
                    <a16:creationId xmlns:a16="http://schemas.microsoft.com/office/drawing/2014/main" xmlns="" id="{65FAF788-57D5-483D-B53B-93B0BED4531A}"/>
                  </a:ext>
                </a:extLst>
              </p:cNvPr>
              <p:cNvPicPr>
                <a:picLocks noChangeAspect="1"/>
              </p:cNvPicPr>
              <p:nvPr/>
            </p:nvPicPr>
            <p:blipFill>
              <a:blip r:embed="rId3"/>
              <a:stretch>
                <a:fillRect/>
              </a:stretch>
            </p:blipFill>
            <p:spPr>
              <a:xfrm>
                <a:off x="4650017" y="4248986"/>
                <a:ext cx="675767" cy="634395"/>
              </a:xfrm>
              <a:prstGeom prst="rect">
                <a:avLst/>
              </a:prstGeom>
            </p:spPr>
          </p:pic>
        </p:grpSp>
        <p:sp>
          <p:nvSpPr>
            <p:cNvPr id="61" name="TextBox 60">
              <a:extLst>
                <a:ext uri="{FF2B5EF4-FFF2-40B4-BE49-F238E27FC236}">
                  <a16:creationId xmlns:a16="http://schemas.microsoft.com/office/drawing/2014/main" xmlns="" id="{C0C95102-E637-4644-B326-564C472EA381}"/>
                </a:ext>
              </a:extLst>
            </p:cNvPr>
            <p:cNvSpPr txBox="1"/>
            <p:nvPr/>
          </p:nvSpPr>
          <p:spPr>
            <a:xfrm>
              <a:off x="5288622" y="1542611"/>
              <a:ext cx="1271551"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Attacker</a:t>
              </a:r>
              <a:endParaRPr lang="en-US" sz="2400" dirty="0" err="1">
                <a:solidFill>
                  <a:schemeClr val="accent5">
                    <a:lumMod val="50000"/>
                  </a:schemeClr>
                </a:solidFill>
                <a:ea typeface="+mn-lt"/>
                <a:cs typeface="+mn-lt"/>
              </a:endParaRPr>
            </a:p>
            <a:p>
              <a:pPr algn="ctr"/>
              <a:r>
                <a:rPr lang="en-GB" sz="2400" b="1">
                  <a:solidFill>
                    <a:schemeClr val="accent5">
                      <a:lumMod val="50000"/>
                    </a:schemeClr>
                  </a:solidFill>
                  <a:ea typeface="+mn-lt"/>
                  <a:cs typeface="+mn-lt"/>
                </a:rPr>
                <a:t>node</a:t>
              </a:r>
              <a:endParaRPr lang="en-US" sz="2400">
                <a:solidFill>
                  <a:schemeClr val="accent5">
                    <a:lumMod val="50000"/>
                  </a:schemeClr>
                </a:solidFill>
                <a:cs typeface="Calibri"/>
              </a:endParaRPr>
            </a:p>
          </p:txBody>
        </p:sp>
      </p:grpSp>
      <p:grpSp>
        <p:nvGrpSpPr>
          <p:cNvPr id="13" name="Group 12">
            <a:extLst>
              <a:ext uri="{FF2B5EF4-FFF2-40B4-BE49-F238E27FC236}">
                <a16:creationId xmlns:a16="http://schemas.microsoft.com/office/drawing/2014/main" xmlns="" id="{47C52B11-B14E-425A-B36D-3DB041684BBF}"/>
              </a:ext>
            </a:extLst>
          </p:cNvPr>
          <p:cNvGrpSpPr/>
          <p:nvPr/>
        </p:nvGrpSpPr>
        <p:grpSpPr>
          <a:xfrm>
            <a:off x="2764136" y="2979653"/>
            <a:ext cx="2352492" cy="688232"/>
            <a:chOff x="2764136" y="2979653"/>
            <a:chExt cx="2352492" cy="688232"/>
          </a:xfrm>
        </p:grpSpPr>
        <p:pic>
          <p:nvPicPr>
            <p:cNvPr id="5" name="Picture 5" descr="A picture containing sport, pool ball&#10;&#10;Description automatically generated">
              <a:extLst>
                <a:ext uri="{FF2B5EF4-FFF2-40B4-BE49-F238E27FC236}">
                  <a16:creationId xmlns:a16="http://schemas.microsoft.com/office/drawing/2014/main" xmlns="" id="{8C2C9F74-0EE2-4084-88D9-C2375A2BE85E}"/>
                </a:ext>
              </a:extLst>
            </p:cNvPr>
            <p:cNvPicPr>
              <a:picLocks noChangeAspect="1"/>
            </p:cNvPicPr>
            <p:nvPr/>
          </p:nvPicPr>
          <p:blipFill rotWithShape="1">
            <a:blip r:embed="rId4"/>
            <a:srcRect l="16000" t="16157" r="16706" b="20306"/>
            <a:stretch/>
          </p:blipFill>
          <p:spPr>
            <a:xfrm>
              <a:off x="4438941" y="2979653"/>
              <a:ext cx="677687" cy="688232"/>
            </a:xfrm>
            <a:prstGeom prst="rect">
              <a:avLst/>
            </a:prstGeom>
          </p:spPr>
        </p:pic>
        <p:sp>
          <p:nvSpPr>
            <p:cNvPr id="12" name="TextBox 11">
              <a:extLst>
                <a:ext uri="{FF2B5EF4-FFF2-40B4-BE49-F238E27FC236}">
                  <a16:creationId xmlns:a16="http://schemas.microsoft.com/office/drawing/2014/main" xmlns="" id="{501E3E17-39E9-4BBF-A716-749583B036AC}"/>
                </a:ext>
              </a:extLst>
            </p:cNvPr>
            <p:cNvSpPr txBox="1"/>
            <p:nvPr/>
          </p:nvSpPr>
          <p:spPr>
            <a:xfrm>
              <a:off x="2764136" y="3171314"/>
              <a:ext cx="1806696" cy="46166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b="1" dirty="0">
                  <a:solidFill>
                    <a:schemeClr val="accent5">
                      <a:lumMod val="50000"/>
                    </a:schemeClr>
                  </a:solidFill>
                  <a:ea typeface="+mn-lt"/>
                  <a:cs typeface="+mn-lt"/>
                </a:rPr>
                <a:t>Victim node</a:t>
              </a:r>
              <a:endParaRPr lang="en-US" sz="2400">
                <a:solidFill>
                  <a:schemeClr val="accent5">
                    <a:lumMod val="50000"/>
                  </a:schemeClr>
                </a:solidFill>
                <a:cs typeface="Calibri"/>
              </a:endParaRPr>
            </a:p>
          </p:txBody>
        </p:sp>
      </p:grpSp>
    </p:spTree>
    <p:extLst>
      <p:ext uri="{BB962C8B-B14F-4D97-AF65-F5344CB8AC3E}">
        <p14:creationId xmlns:p14="http://schemas.microsoft.com/office/powerpoint/2010/main" val="270628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grpSp>
        <p:nvGrpSpPr>
          <p:cNvPr id="32" name="Group 31">
            <a:extLst>
              <a:ext uri="{FF2B5EF4-FFF2-40B4-BE49-F238E27FC236}">
                <a16:creationId xmlns:a16="http://schemas.microsoft.com/office/drawing/2014/main" xmlns="" id="{436313A5-C869-4310-A81A-C63E5499E6F5}"/>
              </a:ext>
            </a:extLst>
          </p:cNvPr>
          <p:cNvGrpSpPr/>
          <p:nvPr/>
        </p:nvGrpSpPr>
        <p:grpSpPr>
          <a:xfrm>
            <a:off x="2753742" y="1549994"/>
            <a:ext cx="5189599" cy="3903433"/>
            <a:chOff x="2753742" y="1549994"/>
            <a:chExt cx="5189599" cy="3903433"/>
          </a:xfrm>
        </p:grpSpPr>
        <p:pic>
          <p:nvPicPr>
            <p:cNvPr id="8" name="Picture 4" descr="A picture containing clipart&#10;&#10;Description automatically generated">
              <a:extLst>
                <a:ext uri="{FF2B5EF4-FFF2-40B4-BE49-F238E27FC236}">
                  <a16:creationId xmlns:a16="http://schemas.microsoft.com/office/drawing/2014/main" xmlns="" id="{A5B5D508-C399-4A6A-BF92-F12A41F0E292}"/>
                </a:ext>
              </a:extLst>
            </p:cNvPr>
            <p:cNvPicPr>
              <a:picLocks noChangeAspect="1"/>
            </p:cNvPicPr>
            <p:nvPr/>
          </p:nvPicPr>
          <p:blipFill>
            <a:blip r:embed="rId2"/>
            <a:stretch>
              <a:fillRect/>
            </a:stretch>
          </p:blipFill>
          <p:spPr>
            <a:xfrm>
              <a:off x="3771680" y="1549994"/>
              <a:ext cx="675767" cy="634395"/>
            </a:xfrm>
            <a:prstGeom prst="rect">
              <a:avLst/>
            </a:prstGeom>
          </p:spPr>
        </p:pic>
        <p:pic>
          <p:nvPicPr>
            <p:cNvPr id="9" name="Picture 4" descr="A picture containing clipart&#10;&#10;Description automatically generated">
              <a:extLst>
                <a:ext uri="{FF2B5EF4-FFF2-40B4-BE49-F238E27FC236}">
                  <a16:creationId xmlns:a16="http://schemas.microsoft.com/office/drawing/2014/main" xmlns="" id="{CE8E8EEF-FE34-44E5-AF3D-B023B8EA506F}"/>
                </a:ext>
              </a:extLst>
            </p:cNvPr>
            <p:cNvPicPr>
              <a:picLocks noChangeAspect="1"/>
            </p:cNvPicPr>
            <p:nvPr/>
          </p:nvPicPr>
          <p:blipFill>
            <a:blip r:embed="rId2"/>
            <a:stretch>
              <a:fillRect/>
            </a:stretch>
          </p:blipFill>
          <p:spPr>
            <a:xfrm>
              <a:off x="2922429" y="2434147"/>
              <a:ext cx="675767" cy="634395"/>
            </a:xfrm>
            <a:prstGeom prst="rect">
              <a:avLst/>
            </a:prstGeom>
          </p:spPr>
        </p:pic>
        <p:pic>
          <p:nvPicPr>
            <p:cNvPr id="10" name="Picture 4" descr="A picture containing clipart&#10;&#10;Description automatically generated">
              <a:extLst>
                <a:ext uri="{FF2B5EF4-FFF2-40B4-BE49-F238E27FC236}">
                  <a16:creationId xmlns:a16="http://schemas.microsoft.com/office/drawing/2014/main" xmlns="" id="{EF96F8A8-2A8E-46E3-B856-4B254D89BCC9}"/>
                </a:ext>
              </a:extLst>
            </p:cNvPr>
            <p:cNvPicPr>
              <a:picLocks noChangeAspect="1"/>
            </p:cNvPicPr>
            <p:nvPr/>
          </p:nvPicPr>
          <p:blipFill>
            <a:blip r:embed="rId2"/>
            <a:stretch>
              <a:fillRect/>
            </a:stretch>
          </p:blipFill>
          <p:spPr>
            <a:xfrm>
              <a:off x="2753742" y="3969780"/>
              <a:ext cx="675767" cy="634395"/>
            </a:xfrm>
            <a:prstGeom prst="rect">
              <a:avLst/>
            </a:prstGeom>
          </p:spPr>
        </p:pic>
        <p:pic>
          <p:nvPicPr>
            <p:cNvPr id="11" name="Picture 4" descr="A picture containing clipart&#10;&#10;Description automatically generated">
              <a:extLst>
                <a:ext uri="{FF2B5EF4-FFF2-40B4-BE49-F238E27FC236}">
                  <a16:creationId xmlns:a16="http://schemas.microsoft.com/office/drawing/2014/main" xmlns="" id="{56ACBD61-04E5-4655-B221-08718A5F27B8}"/>
                </a:ext>
              </a:extLst>
            </p:cNvPr>
            <p:cNvPicPr>
              <a:picLocks noChangeAspect="1"/>
            </p:cNvPicPr>
            <p:nvPr/>
          </p:nvPicPr>
          <p:blipFill>
            <a:blip r:embed="rId2"/>
            <a:stretch>
              <a:fillRect/>
            </a:stretch>
          </p:blipFill>
          <p:spPr>
            <a:xfrm>
              <a:off x="3730963" y="4819032"/>
              <a:ext cx="675767" cy="634395"/>
            </a:xfrm>
            <a:prstGeom prst="rect">
              <a:avLst/>
            </a:prstGeom>
          </p:spPr>
        </p:pic>
        <p:pic>
          <p:nvPicPr>
            <p:cNvPr id="12" name="Picture 4" descr="A picture containing clipart&#10;&#10;Description automatically generated">
              <a:extLst>
                <a:ext uri="{FF2B5EF4-FFF2-40B4-BE49-F238E27FC236}">
                  <a16:creationId xmlns:a16="http://schemas.microsoft.com/office/drawing/2014/main" xmlns="" id="{D00E2CC2-C635-4B0A-B64C-43EBFDC8A0B0}"/>
                </a:ext>
              </a:extLst>
            </p:cNvPr>
            <p:cNvPicPr>
              <a:picLocks noChangeAspect="1"/>
            </p:cNvPicPr>
            <p:nvPr/>
          </p:nvPicPr>
          <p:blipFill>
            <a:blip r:embed="rId2"/>
            <a:stretch>
              <a:fillRect/>
            </a:stretch>
          </p:blipFill>
          <p:spPr>
            <a:xfrm>
              <a:off x="5906445" y="4714330"/>
              <a:ext cx="675767" cy="634395"/>
            </a:xfrm>
            <a:prstGeom prst="rect">
              <a:avLst/>
            </a:prstGeom>
          </p:spPr>
        </p:pic>
        <p:pic>
          <p:nvPicPr>
            <p:cNvPr id="13" name="Picture 4" descr="A picture containing clipart&#10;&#10;Description automatically generated">
              <a:extLst>
                <a:ext uri="{FF2B5EF4-FFF2-40B4-BE49-F238E27FC236}">
                  <a16:creationId xmlns:a16="http://schemas.microsoft.com/office/drawing/2014/main" xmlns="" id="{E76C7DEF-4443-45D7-A00B-A178689A0B52}"/>
                </a:ext>
              </a:extLst>
            </p:cNvPr>
            <p:cNvPicPr>
              <a:picLocks noChangeAspect="1"/>
            </p:cNvPicPr>
            <p:nvPr/>
          </p:nvPicPr>
          <p:blipFill>
            <a:blip r:embed="rId2"/>
            <a:stretch>
              <a:fillRect/>
            </a:stretch>
          </p:blipFill>
          <p:spPr>
            <a:xfrm>
              <a:off x="6808048" y="3004193"/>
              <a:ext cx="675767" cy="634395"/>
            </a:xfrm>
            <a:prstGeom prst="rect">
              <a:avLst/>
            </a:prstGeom>
          </p:spPr>
        </p:pic>
        <p:pic>
          <p:nvPicPr>
            <p:cNvPr id="14" name="Picture 4" descr="A picture containing clipart&#10;&#10;Description automatically generated">
              <a:extLst>
                <a:ext uri="{FF2B5EF4-FFF2-40B4-BE49-F238E27FC236}">
                  <a16:creationId xmlns:a16="http://schemas.microsoft.com/office/drawing/2014/main" xmlns="" id="{1848287C-32A6-4E75-8A1C-977334A2EC94}"/>
                </a:ext>
              </a:extLst>
            </p:cNvPr>
            <p:cNvPicPr>
              <a:picLocks noChangeAspect="1"/>
            </p:cNvPicPr>
            <p:nvPr/>
          </p:nvPicPr>
          <p:blipFill>
            <a:blip r:embed="rId2"/>
            <a:stretch>
              <a:fillRect/>
            </a:stretch>
          </p:blipFill>
          <p:spPr>
            <a:xfrm>
              <a:off x="7267574" y="4179184"/>
              <a:ext cx="675767" cy="634395"/>
            </a:xfrm>
            <a:prstGeom prst="rect">
              <a:avLst/>
            </a:prstGeom>
          </p:spPr>
        </p:pic>
        <p:pic>
          <p:nvPicPr>
            <p:cNvPr id="15" name="Picture 4" descr="A picture containing clipart&#10;&#10;Description automatically generated">
              <a:extLst>
                <a:ext uri="{FF2B5EF4-FFF2-40B4-BE49-F238E27FC236}">
                  <a16:creationId xmlns:a16="http://schemas.microsoft.com/office/drawing/2014/main" xmlns="" id="{8207C797-1A2E-42A5-BE32-C0D5134DD5B0}"/>
                </a:ext>
              </a:extLst>
            </p:cNvPr>
            <p:cNvPicPr>
              <a:picLocks noChangeAspect="1"/>
            </p:cNvPicPr>
            <p:nvPr/>
          </p:nvPicPr>
          <p:blipFill>
            <a:blip r:embed="rId2"/>
            <a:stretch>
              <a:fillRect/>
            </a:stretch>
          </p:blipFill>
          <p:spPr>
            <a:xfrm>
              <a:off x="6552108" y="1765215"/>
              <a:ext cx="675767" cy="634395"/>
            </a:xfrm>
            <a:prstGeom prst="rect">
              <a:avLst/>
            </a:prstGeom>
          </p:spPr>
        </p:pic>
      </p:grpSp>
      <p:grpSp>
        <p:nvGrpSpPr>
          <p:cNvPr id="23" name="Group 22">
            <a:extLst>
              <a:ext uri="{FF2B5EF4-FFF2-40B4-BE49-F238E27FC236}">
                <a16:creationId xmlns:a16="http://schemas.microsoft.com/office/drawing/2014/main" xmlns="" id="{D4C65F7F-0E8B-4C1B-B3E4-EC8FE1EE13BD}"/>
              </a:ext>
            </a:extLst>
          </p:cNvPr>
          <p:cNvGrpSpPr/>
          <p:nvPr/>
        </p:nvGrpSpPr>
        <p:grpSpPr>
          <a:xfrm>
            <a:off x="4813978" y="2599525"/>
            <a:ext cx="307127" cy="1675236"/>
            <a:chOff x="4813978" y="2599525"/>
            <a:chExt cx="307127" cy="1675236"/>
          </a:xfrm>
        </p:grpSpPr>
        <p:cxnSp>
          <p:nvCxnSpPr>
            <p:cNvPr id="6" name="Straight Arrow Connector 5">
              <a:extLst>
                <a:ext uri="{FF2B5EF4-FFF2-40B4-BE49-F238E27FC236}">
                  <a16:creationId xmlns:a16="http://schemas.microsoft.com/office/drawing/2014/main" xmlns="" id="{522C2D7C-246D-4CFC-94D1-D5CEB2344425}"/>
                </a:ext>
              </a:extLst>
            </p:cNvPr>
            <p:cNvCxnSpPr/>
            <p:nvPr/>
          </p:nvCxnSpPr>
          <p:spPr>
            <a:xfrm flipH="1" flipV="1">
              <a:off x="4813978" y="3630261"/>
              <a:ext cx="173340" cy="64450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xmlns="" id="{13B253CA-79B8-426B-ACDD-105691A12531}"/>
                </a:ext>
              </a:extLst>
            </p:cNvPr>
            <p:cNvCxnSpPr>
              <a:cxnSpLocks/>
            </p:cNvCxnSpPr>
            <p:nvPr/>
          </p:nvCxnSpPr>
          <p:spPr>
            <a:xfrm flipH="1">
              <a:off x="4918681" y="2599525"/>
              <a:ext cx="202424" cy="454872"/>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xmlns="" id="{8CFF18D7-3762-486C-8D5A-FE00FEB8AECC}"/>
              </a:ext>
            </a:extLst>
          </p:cNvPr>
          <p:cNvGrpSpPr/>
          <p:nvPr/>
        </p:nvGrpSpPr>
        <p:grpSpPr>
          <a:xfrm>
            <a:off x="3371411" y="2158611"/>
            <a:ext cx="3949601" cy="2687361"/>
            <a:chOff x="3371411" y="2158611"/>
            <a:chExt cx="3949601" cy="2687361"/>
          </a:xfrm>
        </p:grpSpPr>
        <p:cxnSp>
          <p:nvCxnSpPr>
            <p:cNvPr id="24" name="Straight Arrow Connector 23">
              <a:extLst>
                <a:ext uri="{FF2B5EF4-FFF2-40B4-BE49-F238E27FC236}">
                  <a16:creationId xmlns:a16="http://schemas.microsoft.com/office/drawing/2014/main" xmlns="" id="{3BB48759-237D-472D-A667-878BC1EE7587}"/>
                </a:ext>
              </a:extLst>
            </p:cNvPr>
            <p:cNvCxnSpPr>
              <a:cxnSpLocks/>
            </p:cNvCxnSpPr>
            <p:nvPr/>
          </p:nvCxnSpPr>
          <p:spPr>
            <a:xfrm flipV="1">
              <a:off x="5062935" y="2216781"/>
              <a:ext cx="1571697" cy="1010957"/>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xmlns="" id="{D3237871-AACB-4FD3-89B9-BC9537143470}"/>
                </a:ext>
              </a:extLst>
            </p:cNvPr>
            <p:cNvCxnSpPr>
              <a:cxnSpLocks/>
            </p:cNvCxnSpPr>
            <p:nvPr/>
          </p:nvCxnSpPr>
          <p:spPr>
            <a:xfrm>
              <a:off x="5080385" y="3349890"/>
              <a:ext cx="1810185" cy="1279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xmlns="" id="{77AC185F-733A-4631-8D0B-7DF0CA5ABF3D}"/>
                </a:ext>
              </a:extLst>
            </p:cNvPr>
            <p:cNvCxnSpPr>
              <a:cxnSpLocks/>
            </p:cNvCxnSpPr>
            <p:nvPr/>
          </p:nvCxnSpPr>
          <p:spPr>
            <a:xfrm>
              <a:off x="5062935" y="3466226"/>
              <a:ext cx="2258077" cy="91440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xmlns="" id="{6BF05074-77CD-4E74-81F0-437527429C13}"/>
                </a:ext>
              </a:extLst>
            </p:cNvPr>
            <p:cNvCxnSpPr>
              <a:cxnSpLocks/>
            </p:cNvCxnSpPr>
            <p:nvPr/>
          </p:nvCxnSpPr>
          <p:spPr>
            <a:xfrm>
              <a:off x="4940783" y="3594196"/>
              <a:ext cx="1269223" cy="1129622"/>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xmlns="" id="{90133C43-1FCF-4AC1-BA86-BE7CEE82C9BA}"/>
                </a:ext>
              </a:extLst>
            </p:cNvPr>
            <p:cNvCxnSpPr>
              <a:cxnSpLocks/>
            </p:cNvCxnSpPr>
            <p:nvPr/>
          </p:nvCxnSpPr>
          <p:spPr>
            <a:xfrm flipH="1">
              <a:off x="4115960" y="3594196"/>
              <a:ext cx="481631" cy="1251776"/>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xmlns="" id="{4E049184-76F0-499D-8849-5551A1E77E2D}"/>
                </a:ext>
              </a:extLst>
            </p:cNvPr>
            <p:cNvCxnSpPr>
              <a:cxnSpLocks/>
            </p:cNvCxnSpPr>
            <p:nvPr/>
          </p:nvCxnSpPr>
          <p:spPr>
            <a:xfrm flipH="1">
              <a:off x="3371411" y="3454593"/>
              <a:ext cx="1156379" cy="774800"/>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xmlns="" id="{2A834294-0682-4578-A45F-0ECFA5D1A5FD}"/>
                </a:ext>
              </a:extLst>
            </p:cNvPr>
            <p:cNvCxnSpPr>
              <a:cxnSpLocks/>
            </p:cNvCxnSpPr>
            <p:nvPr/>
          </p:nvCxnSpPr>
          <p:spPr>
            <a:xfrm flipH="1" flipV="1">
              <a:off x="3470298" y="2938063"/>
              <a:ext cx="1040041" cy="266408"/>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xmlns="" id="{D9F2619F-609F-410C-BAF5-5BFCD17BD8DC}"/>
                </a:ext>
              </a:extLst>
            </p:cNvPr>
            <p:cNvCxnSpPr>
              <a:cxnSpLocks/>
            </p:cNvCxnSpPr>
            <p:nvPr/>
          </p:nvCxnSpPr>
          <p:spPr>
            <a:xfrm flipH="1" flipV="1">
              <a:off x="4203212" y="2158611"/>
              <a:ext cx="481630" cy="859721"/>
            </a:xfrm>
            <a:prstGeom prst="straightConnector1">
              <a:avLst/>
            </a:prstGeom>
            <a:ln w="57150">
              <a:solidFill>
                <a:srgbClr val="00B050"/>
              </a:solidFill>
              <a:tailEnd type="triangle"/>
            </a:ln>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xmlns="" id="{CE6E1809-B0F5-49FE-B05B-1531BC43A95B}"/>
              </a:ext>
            </a:extLst>
          </p:cNvPr>
          <p:cNvGrpSpPr/>
          <p:nvPr/>
        </p:nvGrpSpPr>
        <p:grpSpPr>
          <a:xfrm>
            <a:off x="7133714" y="2110912"/>
            <a:ext cx="2477955" cy="2995649"/>
            <a:chOff x="7075546" y="2110912"/>
            <a:chExt cx="2477955" cy="2995649"/>
          </a:xfrm>
        </p:grpSpPr>
        <p:cxnSp>
          <p:nvCxnSpPr>
            <p:cNvPr id="40" name="Straight Arrow Connector 39">
              <a:extLst>
                <a:ext uri="{FF2B5EF4-FFF2-40B4-BE49-F238E27FC236}">
                  <a16:creationId xmlns:a16="http://schemas.microsoft.com/office/drawing/2014/main" xmlns="" id="{4960D1BD-0903-441C-94ED-4341308DBDDF}"/>
                </a:ext>
              </a:extLst>
            </p:cNvPr>
            <p:cNvCxnSpPr>
              <a:cxnSpLocks/>
            </p:cNvCxnSpPr>
            <p:nvPr/>
          </p:nvCxnSpPr>
          <p:spPr>
            <a:xfrm flipH="1">
              <a:off x="8920630" y="4425996"/>
              <a:ext cx="324579" cy="454873"/>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xmlns="" id="{C2FDB4D1-EB49-47C1-AE25-AF352CC82656}"/>
                </a:ext>
              </a:extLst>
            </p:cNvPr>
            <p:cNvGrpSpPr/>
            <p:nvPr/>
          </p:nvGrpSpPr>
          <p:grpSpPr>
            <a:xfrm>
              <a:off x="7075546" y="2110912"/>
              <a:ext cx="2477955" cy="2995649"/>
              <a:chOff x="7075546" y="2110912"/>
              <a:chExt cx="2477955" cy="2995649"/>
            </a:xfrm>
          </p:grpSpPr>
          <p:cxnSp>
            <p:nvCxnSpPr>
              <p:cNvPr id="33" name="Straight Arrow Connector 32">
                <a:extLst>
                  <a:ext uri="{FF2B5EF4-FFF2-40B4-BE49-F238E27FC236}">
                    <a16:creationId xmlns:a16="http://schemas.microsoft.com/office/drawing/2014/main" xmlns="" id="{1DA2C518-7A9E-478E-B36E-733C3EF74575}"/>
                  </a:ext>
                </a:extLst>
              </p:cNvPr>
              <p:cNvCxnSpPr>
                <a:cxnSpLocks/>
              </p:cNvCxnSpPr>
              <p:nvPr/>
            </p:nvCxnSpPr>
            <p:spPr>
              <a:xfrm>
                <a:off x="7156981" y="2110912"/>
                <a:ext cx="768979" cy="175668"/>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2859560E-0B68-449E-A618-2E47F07642E9}"/>
                  </a:ext>
                </a:extLst>
              </p:cNvPr>
              <p:cNvCxnSpPr>
                <a:cxnSpLocks/>
              </p:cNvCxnSpPr>
              <p:nvPr/>
            </p:nvCxnSpPr>
            <p:spPr>
              <a:xfrm flipH="1" flipV="1">
                <a:off x="8466921" y="2554154"/>
                <a:ext cx="766653" cy="266405"/>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xmlns="" id="{9E755694-A559-43B3-A8A9-95998DBD3212}"/>
                  </a:ext>
                </a:extLst>
              </p:cNvPr>
              <p:cNvCxnSpPr>
                <a:cxnSpLocks/>
              </p:cNvCxnSpPr>
              <p:nvPr/>
            </p:nvCxnSpPr>
            <p:spPr>
              <a:xfrm flipH="1">
                <a:off x="9432509" y="3233551"/>
                <a:ext cx="120992" cy="524676"/>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xmlns="" id="{AAB161F5-16E8-40E9-B139-CF7EBCC54597}"/>
                  </a:ext>
                </a:extLst>
              </p:cNvPr>
              <p:cNvCxnSpPr>
                <a:cxnSpLocks/>
              </p:cNvCxnSpPr>
              <p:nvPr/>
            </p:nvCxnSpPr>
            <p:spPr>
              <a:xfrm>
                <a:off x="7354751" y="3501126"/>
                <a:ext cx="1368110" cy="1379743"/>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xmlns="" id="{EC7BB7FC-972D-4DD4-A2F2-36E864A16459}"/>
                  </a:ext>
                </a:extLst>
              </p:cNvPr>
              <p:cNvCxnSpPr>
                <a:cxnSpLocks/>
              </p:cNvCxnSpPr>
              <p:nvPr/>
            </p:nvCxnSpPr>
            <p:spPr>
              <a:xfrm>
                <a:off x="7075546" y="2331951"/>
                <a:ext cx="2188276" cy="1490261"/>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xmlns="" id="{75EE78C2-1B32-4841-AB74-423A8A93CF67}"/>
                  </a:ext>
                </a:extLst>
              </p:cNvPr>
              <p:cNvCxnSpPr>
                <a:cxnSpLocks/>
              </p:cNvCxnSpPr>
              <p:nvPr/>
            </p:nvCxnSpPr>
            <p:spPr>
              <a:xfrm flipH="1" flipV="1">
                <a:off x="7699105" y="4752901"/>
                <a:ext cx="696851" cy="353660"/>
              </a:xfrm>
              <a:prstGeom prst="straightConnector1">
                <a:avLst/>
              </a:prstGeom>
              <a:ln w="57150">
                <a:solidFill>
                  <a:schemeClr val="tx1"/>
                </a:solidFill>
                <a:tailEnd type="triangle"/>
              </a:ln>
            </p:spPr>
            <p:style>
              <a:lnRef idx="2">
                <a:schemeClr val="dk1"/>
              </a:lnRef>
              <a:fillRef idx="0">
                <a:schemeClr val="dk1"/>
              </a:fillRef>
              <a:effectRef idx="1">
                <a:schemeClr val="dk1"/>
              </a:effectRef>
              <a:fontRef idx="minor">
                <a:schemeClr val="tx1"/>
              </a:fontRef>
            </p:style>
          </p:cxnSp>
        </p:grpSp>
      </p:grpSp>
      <p:grpSp>
        <p:nvGrpSpPr>
          <p:cNvPr id="52" name="Group 51">
            <a:extLst>
              <a:ext uri="{FF2B5EF4-FFF2-40B4-BE49-F238E27FC236}">
                <a16:creationId xmlns:a16="http://schemas.microsoft.com/office/drawing/2014/main" xmlns="" id="{287D8A58-C9D2-46FC-B7A9-C1C441FDB26E}"/>
              </a:ext>
            </a:extLst>
          </p:cNvPr>
          <p:cNvGrpSpPr/>
          <p:nvPr/>
        </p:nvGrpSpPr>
        <p:grpSpPr>
          <a:xfrm>
            <a:off x="2799037" y="2979653"/>
            <a:ext cx="2317591" cy="688232"/>
            <a:chOff x="2799037" y="2979653"/>
            <a:chExt cx="2317591" cy="688232"/>
          </a:xfrm>
        </p:grpSpPr>
        <p:pic>
          <p:nvPicPr>
            <p:cNvPr id="5" name="Picture 5" descr="A picture containing sport, pool ball&#10;&#10;Description automatically generated">
              <a:extLst>
                <a:ext uri="{FF2B5EF4-FFF2-40B4-BE49-F238E27FC236}">
                  <a16:creationId xmlns:a16="http://schemas.microsoft.com/office/drawing/2014/main" xmlns="" id="{8C2C9F74-0EE2-4084-88D9-C2375A2BE85E}"/>
                </a:ext>
              </a:extLst>
            </p:cNvPr>
            <p:cNvPicPr>
              <a:picLocks noChangeAspect="1"/>
            </p:cNvPicPr>
            <p:nvPr/>
          </p:nvPicPr>
          <p:blipFill rotWithShape="1">
            <a:blip r:embed="rId3"/>
            <a:srcRect l="16000" t="16157" r="16706" b="20306"/>
            <a:stretch/>
          </p:blipFill>
          <p:spPr>
            <a:xfrm>
              <a:off x="4438941" y="2979653"/>
              <a:ext cx="677687" cy="688232"/>
            </a:xfrm>
            <a:prstGeom prst="rect">
              <a:avLst/>
            </a:prstGeom>
          </p:spPr>
        </p:pic>
        <p:sp>
          <p:nvSpPr>
            <p:cNvPr id="47" name="TextBox 1">
              <a:extLst>
                <a:ext uri="{FF2B5EF4-FFF2-40B4-BE49-F238E27FC236}">
                  <a16:creationId xmlns:a16="http://schemas.microsoft.com/office/drawing/2014/main" xmlns="" id="{019C15BE-90F7-42B9-BA8D-A9DC695A11BF}"/>
                </a:ext>
              </a:extLst>
            </p:cNvPr>
            <p:cNvSpPr txBox="1"/>
            <p:nvPr/>
          </p:nvSpPr>
          <p:spPr>
            <a:xfrm>
              <a:off x="2799037" y="3171314"/>
              <a:ext cx="1771795" cy="46166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b="1" dirty="0">
                  <a:solidFill>
                    <a:schemeClr val="accent5">
                      <a:lumMod val="50000"/>
                    </a:schemeClr>
                  </a:solidFill>
                  <a:ea typeface="+mn-lt"/>
                  <a:cs typeface="+mn-lt"/>
                </a:rPr>
                <a:t>Victim node</a:t>
              </a:r>
              <a:endParaRPr lang="en-US" sz="2400">
                <a:solidFill>
                  <a:schemeClr val="accent5">
                    <a:lumMod val="50000"/>
                  </a:schemeClr>
                </a:solidFill>
                <a:cs typeface="Calibri"/>
              </a:endParaRPr>
            </a:p>
          </p:txBody>
        </p:sp>
      </p:grpSp>
      <p:grpSp>
        <p:nvGrpSpPr>
          <p:cNvPr id="53" name="Group 52">
            <a:extLst>
              <a:ext uri="{FF2B5EF4-FFF2-40B4-BE49-F238E27FC236}">
                <a16:creationId xmlns:a16="http://schemas.microsoft.com/office/drawing/2014/main" xmlns="" id="{DDB50BD4-47CD-451F-85D4-7D3A1356C8AF}"/>
              </a:ext>
            </a:extLst>
          </p:cNvPr>
          <p:cNvGrpSpPr/>
          <p:nvPr/>
        </p:nvGrpSpPr>
        <p:grpSpPr>
          <a:xfrm>
            <a:off x="4650017" y="1548428"/>
            <a:ext cx="2096294" cy="3334953"/>
            <a:chOff x="4650017" y="1548428"/>
            <a:chExt cx="2096294" cy="3334953"/>
          </a:xfrm>
        </p:grpSpPr>
        <p:grpSp>
          <p:nvGrpSpPr>
            <p:cNvPr id="21" name="Group 20">
              <a:extLst>
                <a:ext uri="{FF2B5EF4-FFF2-40B4-BE49-F238E27FC236}">
                  <a16:creationId xmlns:a16="http://schemas.microsoft.com/office/drawing/2014/main" xmlns="" id="{FB408F3D-2E83-401C-98CB-947427A3E4BC}"/>
                </a:ext>
              </a:extLst>
            </p:cNvPr>
            <p:cNvGrpSpPr/>
            <p:nvPr/>
          </p:nvGrpSpPr>
          <p:grpSpPr>
            <a:xfrm>
              <a:off x="4650017" y="1962987"/>
              <a:ext cx="879355" cy="2920394"/>
              <a:chOff x="4650017" y="1962987"/>
              <a:chExt cx="879355" cy="2920394"/>
            </a:xfrm>
          </p:grpSpPr>
          <p:pic>
            <p:nvPicPr>
              <p:cNvPr id="4" name="Picture 4" descr="A picture containing clipart&#10;&#10;Description automatically generated">
                <a:extLst>
                  <a:ext uri="{FF2B5EF4-FFF2-40B4-BE49-F238E27FC236}">
                    <a16:creationId xmlns:a16="http://schemas.microsoft.com/office/drawing/2014/main" xmlns="" id="{16BEDA8E-26F7-4635-8837-9706BB766BF2}"/>
                  </a:ext>
                </a:extLst>
              </p:cNvPr>
              <p:cNvPicPr>
                <a:picLocks noChangeAspect="1"/>
              </p:cNvPicPr>
              <p:nvPr/>
            </p:nvPicPr>
            <p:blipFill>
              <a:blip r:embed="rId2"/>
              <a:stretch>
                <a:fillRect/>
              </a:stretch>
            </p:blipFill>
            <p:spPr>
              <a:xfrm>
                <a:off x="4853605" y="1962987"/>
                <a:ext cx="675767" cy="634395"/>
              </a:xfrm>
              <a:prstGeom prst="rect">
                <a:avLst/>
              </a:prstGeom>
            </p:spPr>
          </p:pic>
          <p:pic>
            <p:nvPicPr>
              <p:cNvPr id="16" name="Picture 4" descr="A picture containing clipart&#10;&#10;Description automatically generated">
                <a:extLst>
                  <a:ext uri="{FF2B5EF4-FFF2-40B4-BE49-F238E27FC236}">
                    <a16:creationId xmlns:a16="http://schemas.microsoft.com/office/drawing/2014/main" xmlns="" id="{57CF21EE-C460-4C41-B372-B3E94DFA75B9}"/>
                  </a:ext>
                </a:extLst>
              </p:cNvPr>
              <p:cNvPicPr>
                <a:picLocks noChangeAspect="1"/>
              </p:cNvPicPr>
              <p:nvPr/>
            </p:nvPicPr>
            <p:blipFill>
              <a:blip r:embed="rId2"/>
              <a:stretch>
                <a:fillRect/>
              </a:stretch>
            </p:blipFill>
            <p:spPr>
              <a:xfrm>
                <a:off x="4650017" y="4248986"/>
                <a:ext cx="675767" cy="634395"/>
              </a:xfrm>
              <a:prstGeom prst="rect">
                <a:avLst/>
              </a:prstGeom>
            </p:spPr>
          </p:pic>
        </p:grpSp>
        <p:sp>
          <p:nvSpPr>
            <p:cNvPr id="49" name="TextBox 48">
              <a:extLst>
                <a:ext uri="{FF2B5EF4-FFF2-40B4-BE49-F238E27FC236}">
                  <a16:creationId xmlns:a16="http://schemas.microsoft.com/office/drawing/2014/main" xmlns="" id="{4A57A4DB-8EF0-40EF-85D4-E2ED5FE3B954}"/>
                </a:ext>
              </a:extLst>
            </p:cNvPr>
            <p:cNvSpPr txBox="1"/>
            <p:nvPr/>
          </p:nvSpPr>
          <p:spPr>
            <a:xfrm>
              <a:off x="5498027" y="1548428"/>
              <a:ext cx="1248284"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Attacker</a:t>
              </a:r>
              <a:endParaRPr lang="en-US" sz="2400" dirty="0" err="1">
                <a:solidFill>
                  <a:schemeClr val="accent5">
                    <a:lumMod val="50000"/>
                  </a:schemeClr>
                </a:solidFill>
                <a:ea typeface="+mn-lt"/>
                <a:cs typeface="+mn-lt"/>
              </a:endParaRPr>
            </a:p>
            <a:p>
              <a:pPr algn="ctr"/>
              <a:r>
                <a:rPr lang="en-GB" sz="2400" b="1">
                  <a:solidFill>
                    <a:schemeClr val="accent5">
                      <a:lumMod val="50000"/>
                    </a:schemeClr>
                  </a:solidFill>
                  <a:ea typeface="+mn-lt"/>
                  <a:cs typeface="+mn-lt"/>
                </a:rPr>
                <a:t>nodes</a:t>
              </a:r>
              <a:endParaRPr lang="en-US" sz="2400">
                <a:solidFill>
                  <a:schemeClr val="accent5">
                    <a:lumMod val="50000"/>
                  </a:schemeClr>
                </a:solidFill>
                <a:cs typeface="Calibri"/>
              </a:endParaRPr>
            </a:p>
          </p:txBody>
        </p:sp>
      </p:grpSp>
      <p:grpSp>
        <p:nvGrpSpPr>
          <p:cNvPr id="54" name="Group 53">
            <a:extLst>
              <a:ext uri="{FF2B5EF4-FFF2-40B4-BE49-F238E27FC236}">
                <a16:creationId xmlns:a16="http://schemas.microsoft.com/office/drawing/2014/main" xmlns="" id="{B5C36C3F-ABAF-4377-B5D9-182D17FF5F3C}"/>
              </a:ext>
            </a:extLst>
          </p:cNvPr>
          <p:cNvGrpSpPr/>
          <p:nvPr/>
        </p:nvGrpSpPr>
        <p:grpSpPr>
          <a:xfrm>
            <a:off x="7909568" y="1845085"/>
            <a:ext cx="2015155" cy="3714133"/>
            <a:chOff x="7909568" y="1845085"/>
            <a:chExt cx="2015155" cy="3714133"/>
          </a:xfrm>
        </p:grpSpPr>
        <p:grpSp>
          <p:nvGrpSpPr>
            <p:cNvPr id="34" name="Group 33">
              <a:extLst>
                <a:ext uri="{FF2B5EF4-FFF2-40B4-BE49-F238E27FC236}">
                  <a16:creationId xmlns:a16="http://schemas.microsoft.com/office/drawing/2014/main" xmlns="" id="{3ED3C046-8CF6-4DDD-A420-A5619064E7A0}"/>
                </a:ext>
              </a:extLst>
            </p:cNvPr>
            <p:cNvGrpSpPr/>
            <p:nvPr/>
          </p:nvGrpSpPr>
          <p:grpSpPr>
            <a:xfrm>
              <a:off x="7909568" y="1973529"/>
              <a:ext cx="2015155" cy="3585689"/>
              <a:chOff x="7886301" y="1985162"/>
              <a:chExt cx="2015155" cy="3585689"/>
            </a:xfrm>
          </p:grpSpPr>
          <p:pic>
            <p:nvPicPr>
              <p:cNvPr id="7" name="Picture 7" descr="Icon&#10;&#10;Description automatically generated">
                <a:extLst>
                  <a:ext uri="{FF2B5EF4-FFF2-40B4-BE49-F238E27FC236}">
                    <a16:creationId xmlns:a16="http://schemas.microsoft.com/office/drawing/2014/main" xmlns="" id="{2B542646-4DD0-486E-A795-546A682C9CAC}"/>
                  </a:ext>
                </a:extLst>
              </p:cNvPr>
              <p:cNvPicPr>
                <a:picLocks noChangeAspect="1"/>
              </p:cNvPicPr>
              <p:nvPr/>
            </p:nvPicPr>
            <p:blipFill>
              <a:blip r:embed="rId4"/>
              <a:stretch>
                <a:fillRect/>
              </a:stretch>
            </p:blipFill>
            <p:spPr>
              <a:xfrm>
                <a:off x="7886301" y="1985162"/>
                <a:ext cx="683110" cy="683110"/>
              </a:xfrm>
              <a:prstGeom prst="rect">
                <a:avLst/>
              </a:prstGeom>
            </p:spPr>
          </p:pic>
          <p:pic>
            <p:nvPicPr>
              <p:cNvPr id="18" name="Picture 7" descr="Icon&#10;&#10;Description automatically generated">
                <a:extLst>
                  <a:ext uri="{FF2B5EF4-FFF2-40B4-BE49-F238E27FC236}">
                    <a16:creationId xmlns:a16="http://schemas.microsoft.com/office/drawing/2014/main" xmlns="" id="{EFCA7983-A01B-425C-A777-92B133CD89DB}"/>
                  </a:ext>
                </a:extLst>
              </p:cNvPr>
              <p:cNvPicPr>
                <a:picLocks noChangeAspect="1"/>
              </p:cNvPicPr>
              <p:nvPr/>
            </p:nvPicPr>
            <p:blipFill>
              <a:blip r:embed="rId4"/>
              <a:stretch>
                <a:fillRect/>
              </a:stretch>
            </p:blipFill>
            <p:spPr>
              <a:xfrm>
                <a:off x="9218346" y="2549390"/>
                <a:ext cx="683110" cy="683110"/>
              </a:xfrm>
              <a:prstGeom prst="rect">
                <a:avLst/>
              </a:prstGeom>
            </p:spPr>
          </p:pic>
          <p:pic>
            <p:nvPicPr>
              <p:cNvPr id="19" name="Picture 7" descr="Icon&#10;&#10;Description automatically generated">
                <a:extLst>
                  <a:ext uri="{FF2B5EF4-FFF2-40B4-BE49-F238E27FC236}">
                    <a16:creationId xmlns:a16="http://schemas.microsoft.com/office/drawing/2014/main" xmlns="" id="{F026A22B-C646-4100-8EC4-AD1D359DF889}"/>
                  </a:ext>
                </a:extLst>
              </p:cNvPr>
              <p:cNvPicPr>
                <a:picLocks noChangeAspect="1"/>
              </p:cNvPicPr>
              <p:nvPr/>
            </p:nvPicPr>
            <p:blipFill>
              <a:blip r:embed="rId4"/>
              <a:stretch>
                <a:fillRect/>
              </a:stretch>
            </p:blipFill>
            <p:spPr>
              <a:xfrm>
                <a:off x="9049658" y="3770917"/>
                <a:ext cx="683110" cy="683110"/>
              </a:xfrm>
              <a:prstGeom prst="rect">
                <a:avLst/>
              </a:prstGeom>
            </p:spPr>
          </p:pic>
          <p:pic>
            <p:nvPicPr>
              <p:cNvPr id="20" name="Picture 7" descr="Icon&#10;&#10;Description automatically generated">
                <a:extLst>
                  <a:ext uri="{FF2B5EF4-FFF2-40B4-BE49-F238E27FC236}">
                    <a16:creationId xmlns:a16="http://schemas.microsoft.com/office/drawing/2014/main" xmlns="" id="{8ED0CE3A-22A7-4009-9075-8D1365169CB7}"/>
                  </a:ext>
                </a:extLst>
              </p:cNvPr>
              <p:cNvPicPr>
                <a:picLocks noChangeAspect="1"/>
              </p:cNvPicPr>
              <p:nvPr/>
            </p:nvPicPr>
            <p:blipFill>
              <a:blip r:embed="rId4"/>
              <a:stretch>
                <a:fillRect/>
              </a:stretch>
            </p:blipFill>
            <p:spPr>
              <a:xfrm>
                <a:off x="8369094" y="4887741"/>
                <a:ext cx="683110" cy="683110"/>
              </a:xfrm>
              <a:prstGeom prst="rect">
                <a:avLst/>
              </a:prstGeom>
            </p:spPr>
          </p:pic>
        </p:grpSp>
        <p:sp>
          <p:nvSpPr>
            <p:cNvPr id="51" name="TextBox 50">
              <a:extLst>
                <a:ext uri="{FF2B5EF4-FFF2-40B4-BE49-F238E27FC236}">
                  <a16:creationId xmlns:a16="http://schemas.microsoft.com/office/drawing/2014/main" xmlns="" id="{39E6347F-07C8-4BAE-AB53-90BC2EE01F52}"/>
                </a:ext>
              </a:extLst>
            </p:cNvPr>
            <p:cNvSpPr txBox="1"/>
            <p:nvPr/>
          </p:nvSpPr>
          <p:spPr>
            <a:xfrm>
              <a:off x="8540211" y="1845085"/>
              <a:ext cx="1271551"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Normal nodes</a:t>
              </a:r>
              <a:endParaRPr lang="en-US" sz="2400" dirty="0">
                <a:solidFill>
                  <a:schemeClr val="accent5">
                    <a:lumMod val="50000"/>
                  </a:schemeClr>
                </a:solidFill>
                <a:cs typeface="Calibri"/>
              </a:endParaRPr>
            </a:p>
          </p:txBody>
        </p:sp>
      </p:grpSp>
    </p:spTree>
    <p:extLst>
      <p:ext uri="{BB962C8B-B14F-4D97-AF65-F5344CB8AC3E}">
        <p14:creationId xmlns:p14="http://schemas.microsoft.com/office/powerpoint/2010/main" val="113234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grpSp>
        <p:nvGrpSpPr>
          <p:cNvPr id="72" name="Group 71">
            <a:extLst>
              <a:ext uri="{FF2B5EF4-FFF2-40B4-BE49-F238E27FC236}">
                <a16:creationId xmlns:a16="http://schemas.microsoft.com/office/drawing/2014/main" xmlns="" id="{5B5E0B44-B561-4C82-AE57-E1C7A3685A2C}"/>
              </a:ext>
            </a:extLst>
          </p:cNvPr>
          <p:cNvGrpSpPr/>
          <p:nvPr/>
        </p:nvGrpSpPr>
        <p:grpSpPr>
          <a:xfrm>
            <a:off x="1379740" y="3091336"/>
            <a:ext cx="1469322" cy="1521738"/>
            <a:chOff x="1379740" y="3091336"/>
            <a:chExt cx="1469322" cy="1521738"/>
          </a:xfrm>
        </p:grpSpPr>
        <p:pic>
          <p:nvPicPr>
            <p:cNvPr id="17" name="Picture 5" descr="A picture containing sport, pool ball&#10;&#10;Description automatically generated">
              <a:extLst>
                <a:ext uri="{FF2B5EF4-FFF2-40B4-BE49-F238E27FC236}">
                  <a16:creationId xmlns:a16="http://schemas.microsoft.com/office/drawing/2014/main" xmlns="" id="{8713F808-0A22-4477-BBD9-A8668628503E}"/>
                </a:ext>
              </a:extLst>
            </p:cNvPr>
            <p:cNvPicPr>
              <a:picLocks noChangeAspect="1"/>
            </p:cNvPicPr>
            <p:nvPr/>
          </p:nvPicPr>
          <p:blipFill rotWithShape="1">
            <a:blip r:embed="rId2"/>
            <a:srcRect l="16000" t="16157" r="16706" b="20306"/>
            <a:stretch/>
          </p:blipFill>
          <p:spPr>
            <a:xfrm>
              <a:off x="1776013" y="3091336"/>
              <a:ext cx="677687" cy="688232"/>
            </a:xfrm>
            <a:prstGeom prst="rect">
              <a:avLst/>
            </a:prstGeom>
          </p:spPr>
        </p:pic>
        <p:sp>
          <p:nvSpPr>
            <p:cNvPr id="65" name="TextBox 64">
              <a:extLst>
                <a:ext uri="{FF2B5EF4-FFF2-40B4-BE49-F238E27FC236}">
                  <a16:creationId xmlns:a16="http://schemas.microsoft.com/office/drawing/2014/main" xmlns="" id="{21035DD9-2AF2-4F6A-9EF3-3989386A404C}"/>
                </a:ext>
              </a:extLst>
            </p:cNvPr>
            <p:cNvSpPr txBox="1"/>
            <p:nvPr/>
          </p:nvSpPr>
          <p:spPr>
            <a:xfrm>
              <a:off x="1379740" y="3782077"/>
              <a:ext cx="1469322" cy="83099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b="1" dirty="0">
                  <a:solidFill>
                    <a:schemeClr val="accent5">
                      <a:lumMod val="50000"/>
                    </a:schemeClr>
                  </a:solidFill>
                  <a:ea typeface="+mn-lt"/>
                  <a:cs typeface="+mn-lt"/>
                </a:rPr>
                <a:t>Victim node</a:t>
              </a:r>
              <a:endParaRPr lang="en-US" sz="2400">
                <a:solidFill>
                  <a:schemeClr val="accent5">
                    <a:lumMod val="50000"/>
                  </a:schemeClr>
                </a:solidFill>
                <a:cs typeface="Calibri"/>
              </a:endParaRPr>
            </a:p>
          </p:txBody>
        </p:sp>
      </p:grpSp>
      <p:grpSp>
        <p:nvGrpSpPr>
          <p:cNvPr id="75" name="Group 74">
            <a:extLst>
              <a:ext uri="{FF2B5EF4-FFF2-40B4-BE49-F238E27FC236}">
                <a16:creationId xmlns:a16="http://schemas.microsoft.com/office/drawing/2014/main" xmlns="" id="{B3312EE1-2A6F-4678-A809-9D72555CA771}"/>
              </a:ext>
            </a:extLst>
          </p:cNvPr>
          <p:cNvGrpSpPr/>
          <p:nvPr/>
        </p:nvGrpSpPr>
        <p:grpSpPr>
          <a:xfrm>
            <a:off x="2407934" y="3121691"/>
            <a:ext cx="4094071" cy="1491384"/>
            <a:chOff x="2407934" y="3121691"/>
            <a:chExt cx="4094071" cy="1491384"/>
          </a:xfrm>
        </p:grpSpPr>
        <p:cxnSp>
          <p:nvCxnSpPr>
            <p:cNvPr id="62" name="Straight Arrow Connector 61">
              <a:extLst>
                <a:ext uri="{FF2B5EF4-FFF2-40B4-BE49-F238E27FC236}">
                  <a16:creationId xmlns:a16="http://schemas.microsoft.com/office/drawing/2014/main" xmlns="" id="{1A64CF0B-F8C0-4138-9D22-24D72BB5529A}"/>
                </a:ext>
              </a:extLst>
            </p:cNvPr>
            <p:cNvCxnSpPr/>
            <p:nvPr/>
          </p:nvCxnSpPr>
          <p:spPr>
            <a:xfrm flipV="1">
              <a:off x="2407934" y="3434600"/>
              <a:ext cx="2914213" cy="23267"/>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grpSp>
          <p:nvGrpSpPr>
            <p:cNvPr id="73" name="Group 72">
              <a:extLst>
                <a:ext uri="{FF2B5EF4-FFF2-40B4-BE49-F238E27FC236}">
                  <a16:creationId xmlns:a16="http://schemas.microsoft.com/office/drawing/2014/main" xmlns="" id="{22794CBD-E81A-46C3-8537-76C14717490C}"/>
                </a:ext>
              </a:extLst>
            </p:cNvPr>
            <p:cNvGrpSpPr/>
            <p:nvPr/>
          </p:nvGrpSpPr>
          <p:grpSpPr>
            <a:xfrm>
              <a:off x="4706943" y="3121691"/>
              <a:ext cx="1795062" cy="1491384"/>
              <a:chOff x="4706943" y="3121691"/>
              <a:chExt cx="1795062" cy="1491384"/>
            </a:xfrm>
          </p:grpSpPr>
          <p:pic>
            <p:nvPicPr>
              <p:cNvPr id="2" name="Picture 4" descr="A picture containing clipart&#10;&#10;Description automatically generated">
                <a:extLst>
                  <a:ext uri="{FF2B5EF4-FFF2-40B4-BE49-F238E27FC236}">
                    <a16:creationId xmlns:a16="http://schemas.microsoft.com/office/drawing/2014/main" xmlns="" id="{C3840C30-B206-4E48-837B-F947C1048508}"/>
                  </a:ext>
                </a:extLst>
              </p:cNvPr>
              <p:cNvPicPr>
                <a:picLocks noChangeAspect="1"/>
              </p:cNvPicPr>
              <p:nvPr/>
            </p:nvPicPr>
            <p:blipFill>
              <a:blip r:embed="rId3"/>
              <a:stretch>
                <a:fillRect/>
              </a:stretch>
            </p:blipFill>
            <p:spPr>
              <a:xfrm>
                <a:off x="5267759" y="3121691"/>
                <a:ext cx="675767" cy="634395"/>
              </a:xfrm>
              <a:prstGeom prst="rect">
                <a:avLst/>
              </a:prstGeom>
            </p:spPr>
          </p:pic>
          <p:sp>
            <p:nvSpPr>
              <p:cNvPr id="67" name="TextBox 66">
                <a:extLst>
                  <a:ext uri="{FF2B5EF4-FFF2-40B4-BE49-F238E27FC236}">
                    <a16:creationId xmlns:a16="http://schemas.microsoft.com/office/drawing/2014/main" xmlns="" id="{729138AF-42D8-4B30-9383-57844B7ABCF1}"/>
                  </a:ext>
                </a:extLst>
              </p:cNvPr>
              <p:cNvSpPr txBox="1"/>
              <p:nvPr/>
            </p:nvSpPr>
            <p:spPr>
              <a:xfrm>
                <a:off x="4706943" y="3782078"/>
                <a:ext cx="1795062"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Attacker node</a:t>
                </a:r>
                <a:endParaRPr lang="en-US" sz="2400" dirty="0">
                  <a:solidFill>
                    <a:schemeClr val="accent5">
                      <a:lumMod val="50000"/>
                    </a:schemeClr>
                  </a:solidFill>
                  <a:cs typeface="Calibri"/>
                </a:endParaRPr>
              </a:p>
            </p:txBody>
          </p:sp>
        </p:grpSp>
      </p:grpSp>
      <p:grpSp>
        <p:nvGrpSpPr>
          <p:cNvPr id="74" name="Group 73">
            <a:extLst>
              <a:ext uri="{FF2B5EF4-FFF2-40B4-BE49-F238E27FC236}">
                <a16:creationId xmlns:a16="http://schemas.microsoft.com/office/drawing/2014/main" xmlns="" id="{EB86455D-7786-463A-BDEE-65AEA0C57225}"/>
              </a:ext>
            </a:extLst>
          </p:cNvPr>
          <p:cNvGrpSpPr/>
          <p:nvPr/>
        </p:nvGrpSpPr>
        <p:grpSpPr>
          <a:xfrm>
            <a:off x="5895466" y="2070197"/>
            <a:ext cx="4926096" cy="3470690"/>
            <a:chOff x="5895466" y="2070197"/>
            <a:chExt cx="4926096" cy="3470690"/>
          </a:xfrm>
        </p:grpSpPr>
        <p:sp>
          <p:nvSpPr>
            <p:cNvPr id="45" name="Cloud 44">
              <a:extLst>
                <a:ext uri="{FF2B5EF4-FFF2-40B4-BE49-F238E27FC236}">
                  <a16:creationId xmlns:a16="http://schemas.microsoft.com/office/drawing/2014/main" xmlns="" id="{6786C97D-7FB6-44BD-8A2B-100D208D573A}"/>
                </a:ext>
              </a:extLst>
            </p:cNvPr>
            <p:cNvSpPr/>
            <p:nvPr/>
          </p:nvSpPr>
          <p:spPr>
            <a:xfrm>
              <a:off x="8221456" y="2070197"/>
              <a:ext cx="2600106" cy="2879311"/>
            </a:xfrm>
            <a:prstGeom prst="clou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1" name="Group 60">
              <a:extLst>
                <a:ext uri="{FF2B5EF4-FFF2-40B4-BE49-F238E27FC236}">
                  <a16:creationId xmlns:a16="http://schemas.microsoft.com/office/drawing/2014/main" xmlns="" id="{6F0961CB-E0D1-48BB-BB03-970168C3C53C}"/>
                </a:ext>
              </a:extLst>
            </p:cNvPr>
            <p:cNvGrpSpPr/>
            <p:nvPr/>
          </p:nvGrpSpPr>
          <p:grpSpPr>
            <a:xfrm>
              <a:off x="8573846" y="2701791"/>
              <a:ext cx="2050056" cy="1706866"/>
              <a:chOff x="6514701" y="4307226"/>
              <a:chExt cx="2050056" cy="1706866"/>
            </a:xfrm>
          </p:grpSpPr>
          <p:pic>
            <p:nvPicPr>
              <p:cNvPr id="42" name="Picture 7" descr="Icon&#10;&#10;Description automatically generated">
                <a:extLst>
                  <a:ext uri="{FF2B5EF4-FFF2-40B4-BE49-F238E27FC236}">
                    <a16:creationId xmlns:a16="http://schemas.microsoft.com/office/drawing/2014/main" xmlns="" id="{BBACFDCB-F125-40DB-ACFB-48F8AB65BAD8}"/>
                  </a:ext>
                </a:extLst>
              </p:cNvPr>
              <p:cNvPicPr>
                <a:picLocks noChangeAspect="1"/>
              </p:cNvPicPr>
              <p:nvPr/>
            </p:nvPicPr>
            <p:blipFill>
              <a:blip r:embed="rId4"/>
              <a:stretch>
                <a:fillRect/>
              </a:stretch>
            </p:blipFill>
            <p:spPr>
              <a:xfrm>
                <a:off x="6514701" y="4307227"/>
                <a:ext cx="683110" cy="683110"/>
              </a:xfrm>
              <a:prstGeom prst="rect">
                <a:avLst/>
              </a:prstGeom>
            </p:spPr>
          </p:pic>
          <p:pic>
            <p:nvPicPr>
              <p:cNvPr id="57" name="Picture 7" descr="Icon&#10;&#10;Description automatically generated">
                <a:extLst>
                  <a:ext uri="{FF2B5EF4-FFF2-40B4-BE49-F238E27FC236}">
                    <a16:creationId xmlns:a16="http://schemas.microsoft.com/office/drawing/2014/main" xmlns="" id="{C6C4B2EA-7BE9-407B-9966-C9C0DF326FB9}"/>
                  </a:ext>
                </a:extLst>
              </p:cNvPr>
              <p:cNvPicPr>
                <a:picLocks noChangeAspect="1"/>
              </p:cNvPicPr>
              <p:nvPr/>
            </p:nvPicPr>
            <p:blipFill>
              <a:blip r:embed="rId4"/>
              <a:stretch>
                <a:fillRect/>
              </a:stretch>
            </p:blipFill>
            <p:spPr>
              <a:xfrm>
                <a:off x="7881647" y="4307226"/>
                <a:ext cx="683110" cy="683110"/>
              </a:xfrm>
              <a:prstGeom prst="rect">
                <a:avLst/>
              </a:prstGeom>
            </p:spPr>
          </p:pic>
          <p:pic>
            <p:nvPicPr>
              <p:cNvPr id="58" name="Picture 7" descr="Icon&#10;&#10;Description automatically generated">
                <a:extLst>
                  <a:ext uri="{FF2B5EF4-FFF2-40B4-BE49-F238E27FC236}">
                    <a16:creationId xmlns:a16="http://schemas.microsoft.com/office/drawing/2014/main" xmlns="" id="{2345872F-AF16-4580-B60C-D48B95D6C921}"/>
                  </a:ext>
                </a:extLst>
              </p:cNvPr>
              <p:cNvPicPr>
                <a:picLocks noChangeAspect="1"/>
              </p:cNvPicPr>
              <p:nvPr/>
            </p:nvPicPr>
            <p:blipFill>
              <a:blip r:embed="rId4"/>
              <a:stretch>
                <a:fillRect/>
              </a:stretch>
            </p:blipFill>
            <p:spPr>
              <a:xfrm>
                <a:off x="7201082" y="5330982"/>
                <a:ext cx="683110" cy="683110"/>
              </a:xfrm>
              <a:prstGeom prst="rect">
                <a:avLst/>
              </a:prstGeom>
            </p:spPr>
          </p:pic>
          <p:cxnSp>
            <p:nvCxnSpPr>
              <p:cNvPr id="48" name="Straight Arrow Connector 47">
                <a:extLst>
                  <a:ext uri="{FF2B5EF4-FFF2-40B4-BE49-F238E27FC236}">
                    <a16:creationId xmlns:a16="http://schemas.microsoft.com/office/drawing/2014/main" xmlns="" id="{478022FA-4B8A-4416-BDE8-0A8D6C905AF3}"/>
                  </a:ext>
                </a:extLst>
              </p:cNvPr>
              <p:cNvCxnSpPr/>
              <p:nvPr/>
            </p:nvCxnSpPr>
            <p:spPr>
              <a:xfrm>
                <a:off x="7200972" y="4621226"/>
                <a:ext cx="680565" cy="11633"/>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xmlns="" id="{174D58B2-EA48-4797-9922-8740A9DEF177}"/>
                  </a:ext>
                </a:extLst>
              </p:cNvPr>
              <p:cNvCxnSpPr>
                <a:cxnSpLocks/>
              </p:cNvCxnSpPr>
              <p:nvPr/>
            </p:nvCxnSpPr>
            <p:spPr>
              <a:xfrm flipV="1">
                <a:off x="7800100" y="4976048"/>
                <a:ext cx="366459" cy="465345"/>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xmlns="" id="{24E353D5-24B3-43DD-86E2-353ACA302752}"/>
                  </a:ext>
                </a:extLst>
              </p:cNvPr>
              <p:cNvCxnSpPr>
                <a:cxnSpLocks/>
              </p:cNvCxnSpPr>
              <p:nvPr/>
            </p:nvCxnSpPr>
            <p:spPr>
              <a:xfrm>
                <a:off x="6805429" y="4976050"/>
                <a:ext cx="418809" cy="610762"/>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grpSp>
        <p:cxnSp>
          <p:nvCxnSpPr>
            <p:cNvPr id="63" name="Straight Arrow Connector 62">
              <a:extLst>
                <a:ext uri="{FF2B5EF4-FFF2-40B4-BE49-F238E27FC236}">
                  <a16:creationId xmlns:a16="http://schemas.microsoft.com/office/drawing/2014/main" xmlns="" id="{1A64CF0B-F8C0-4138-9D22-24D72BB5529A}"/>
                </a:ext>
              </a:extLst>
            </p:cNvPr>
            <p:cNvCxnSpPr/>
            <p:nvPr/>
          </p:nvCxnSpPr>
          <p:spPr>
            <a:xfrm flipV="1">
              <a:off x="5895466" y="3437872"/>
              <a:ext cx="2320900" cy="17450"/>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xmlns="" id="{AEB002E1-FB85-4D2A-AC01-B6B5455139F1}"/>
                </a:ext>
              </a:extLst>
            </p:cNvPr>
            <p:cNvSpPr txBox="1"/>
            <p:nvPr/>
          </p:nvSpPr>
          <p:spPr>
            <a:xfrm>
              <a:off x="8319172" y="5079222"/>
              <a:ext cx="2405826"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Rest of network</a:t>
              </a:r>
              <a:endParaRPr lang="en-US" sz="2400" dirty="0">
                <a:solidFill>
                  <a:schemeClr val="accent5">
                    <a:lumMod val="50000"/>
                  </a:schemeClr>
                </a:solidFill>
                <a:cs typeface="Calibri"/>
              </a:endParaRPr>
            </a:p>
          </p:txBody>
        </p:sp>
      </p:grpSp>
      <p:sp>
        <p:nvSpPr>
          <p:cNvPr id="71" name="Rectangle: Rounded Corners 70">
            <a:extLst>
              <a:ext uri="{FF2B5EF4-FFF2-40B4-BE49-F238E27FC236}">
                <a16:creationId xmlns:a16="http://schemas.microsoft.com/office/drawing/2014/main" xmlns="" id="{5E8FE5B4-5793-412A-95F3-04D8DADAEC2D}"/>
              </a:ext>
            </a:extLst>
          </p:cNvPr>
          <p:cNvSpPr/>
          <p:nvPr/>
        </p:nvSpPr>
        <p:spPr>
          <a:xfrm>
            <a:off x="488393" y="5144736"/>
            <a:ext cx="7730514" cy="105283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rgbClr val="FF0000"/>
                </a:solidFill>
                <a:ea typeface="+mn-lt"/>
                <a:cs typeface="+mn-lt"/>
              </a:rPr>
              <a:t>Off-path attack</a:t>
            </a:r>
            <a:r>
              <a:rPr lang="en-GB" sz="2400" b="1" dirty="0">
                <a:ea typeface="+mn-lt"/>
                <a:cs typeface="+mn-lt"/>
              </a:rPr>
              <a:t> - </a:t>
            </a:r>
            <a:r>
              <a:rPr lang="en-GB" sz="2400" b="1" dirty="0">
                <a:solidFill>
                  <a:srgbClr val="FFFF00"/>
                </a:solidFill>
                <a:ea typeface="+mn-lt"/>
                <a:cs typeface="+mn-lt"/>
              </a:rPr>
              <a:t>attacker controls end-hosts</a:t>
            </a:r>
            <a:r>
              <a:rPr lang="en-GB" sz="2400" b="1" dirty="0">
                <a:ea typeface="+mn-lt"/>
                <a:cs typeface="+mn-lt"/>
              </a:rPr>
              <a:t>, but not key network infrastructure between the victim and the rest of the bitcoin network</a:t>
            </a:r>
            <a:endParaRPr lang="en-US" sz="2400" b="1" dirty="0">
              <a:cs typeface="Calibri"/>
            </a:endParaRPr>
          </a:p>
        </p:txBody>
      </p:sp>
    </p:spTree>
    <p:extLst>
      <p:ext uri="{BB962C8B-B14F-4D97-AF65-F5344CB8AC3E}">
        <p14:creationId xmlns:p14="http://schemas.microsoft.com/office/powerpoint/2010/main" val="195200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grpSp>
        <p:nvGrpSpPr>
          <p:cNvPr id="109" name="Group 108">
            <a:extLst>
              <a:ext uri="{FF2B5EF4-FFF2-40B4-BE49-F238E27FC236}">
                <a16:creationId xmlns:a16="http://schemas.microsoft.com/office/drawing/2014/main" xmlns="" id="{A7FF4F3C-FD61-4298-BD49-9CF0B87F6C5E}"/>
              </a:ext>
            </a:extLst>
          </p:cNvPr>
          <p:cNvGrpSpPr/>
          <p:nvPr/>
        </p:nvGrpSpPr>
        <p:grpSpPr>
          <a:xfrm>
            <a:off x="1810914" y="2721678"/>
            <a:ext cx="9045549" cy="2879311"/>
            <a:chOff x="1810914" y="2721678"/>
            <a:chExt cx="9045549" cy="2879311"/>
          </a:xfrm>
        </p:grpSpPr>
        <p:pic>
          <p:nvPicPr>
            <p:cNvPr id="12" name="Picture 5" descr="A picture containing sport, pool ball&#10;&#10;Description automatically generated">
              <a:extLst>
                <a:ext uri="{FF2B5EF4-FFF2-40B4-BE49-F238E27FC236}">
                  <a16:creationId xmlns:a16="http://schemas.microsoft.com/office/drawing/2014/main" xmlns="" id="{1E7B035B-5C62-4FE0-82D0-95F130DEDC00}"/>
                </a:ext>
              </a:extLst>
            </p:cNvPr>
            <p:cNvPicPr>
              <a:picLocks noChangeAspect="1"/>
            </p:cNvPicPr>
            <p:nvPr/>
          </p:nvPicPr>
          <p:blipFill rotWithShape="1">
            <a:blip r:embed="rId2"/>
            <a:srcRect l="16000" t="16157" r="16706" b="20306"/>
            <a:stretch/>
          </p:blipFill>
          <p:spPr>
            <a:xfrm>
              <a:off x="1810914" y="3742817"/>
              <a:ext cx="677687" cy="688232"/>
            </a:xfrm>
            <a:prstGeom prst="rect">
              <a:avLst/>
            </a:prstGeom>
          </p:spPr>
        </p:pic>
        <p:grpSp>
          <p:nvGrpSpPr>
            <p:cNvPr id="5" name="Group 4">
              <a:extLst>
                <a:ext uri="{FF2B5EF4-FFF2-40B4-BE49-F238E27FC236}">
                  <a16:creationId xmlns:a16="http://schemas.microsoft.com/office/drawing/2014/main" xmlns="" id="{EECE36FD-455A-4E69-8E7F-48FAC9492380}"/>
                </a:ext>
              </a:extLst>
            </p:cNvPr>
            <p:cNvGrpSpPr/>
            <p:nvPr/>
          </p:nvGrpSpPr>
          <p:grpSpPr>
            <a:xfrm>
              <a:off x="2442835" y="3773172"/>
              <a:ext cx="3535592" cy="634395"/>
              <a:chOff x="2407934" y="3121691"/>
              <a:chExt cx="3535592" cy="634395"/>
            </a:xfrm>
          </p:grpSpPr>
          <p:cxnSp>
            <p:nvCxnSpPr>
              <p:cNvPr id="15" name="Straight Arrow Connector 14">
                <a:extLst>
                  <a:ext uri="{FF2B5EF4-FFF2-40B4-BE49-F238E27FC236}">
                    <a16:creationId xmlns:a16="http://schemas.microsoft.com/office/drawing/2014/main" xmlns="" id="{00BA9A95-4555-4157-A77F-519C0409905C}"/>
                  </a:ext>
                </a:extLst>
              </p:cNvPr>
              <p:cNvCxnSpPr/>
              <p:nvPr/>
            </p:nvCxnSpPr>
            <p:spPr>
              <a:xfrm flipV="1">
                <a:off x="2407934" y="3434600"/>
                <a:ext cx="2914213" cy="23267"/>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pic>
            <p:nvPicPr>
              <p:cNvPr id="17" name="Picture 16" descr="A picture containing clipart&#10;&#10;Description automatically generated">
                <a:extLst>
                  <a:ext uri="{FF2B5EF4-FFF2-40B4-BE49-F238E27FC236}">
                    <a16:creationId xmlns:a16="http://schemas.microsoft.com/office/drawing/2014/main" xmlns="" id="{DFACE4BD-29BD-4177-8979-5DD87DA851B2}"/>
                  </a:ext>
                </a:extLst>
              </p:cNvPr>
              <p:cNvPicPr>
                <a:picLocks noChangeAspect="1"/>
              </p:cNvPicPr>
              <p:nvPr/>
            </p:nvPicPr>
            <p:blipFill>
              <a:blip r:embed="rId3"/>
              <a:stretch>
                <a:fillRect/>
              </a:stretch>
            </p:blipFill>
            <p:spPr>
              <a:xfrm>
                <a:off x="5267759" y="3121691"/>
                <a:ext cx="675767" cy="634395"/>
              </a:xfrm>
              <a:prstGeom prst="rect">
                <a:avLst/>
              </a:prstGeom>
            </p:spPr>
          </p:pic>
        </p:grpSp>
        <p:grpSp>
          <p:nvGrpSpPr>
            <p:cNvPr id="65" name="Group 64">
              <a:extLst>
                <a:ext uri="{FF2B5EF4-FFF2-40B4-BE49-F238E27FC236}">
                  <a16:creationId xmlns:a16="http://schemas.microsoft.com/office/drawing/2014/main" xmlns="" id="{BAA3ADD2-F219-4AF7-9932-72BE26014F7E}"/>
                </a:ext>
              </a:extLst>
            </p:cNvPr>
            <p:cNvGrpSpPr/>
            <p:nvPr/>
          </p:nvGrpSpPr>
          <p:grpSpPr>
            <a:xfrm>
              <a:off x="8256357" y="2721678"/>
              <a:ext cx="2600106" cy="2879311"/>
              <a:chOff x="8221456" y="2070197"/>
              <a:chExt cx="2600106" cy="2879311"/>
            </a:xfrm>
          </p:grpSpPr>
          <p:sp>
            <p:nvSpPr>
              <p:cNvPr id="20" name="Cloud 19">
                <a:extLst>
                  <a:ext uri="{FF2B5EF4-FFF2-40B4-BE49-F238E27FC236}">
                    <a16:creationId xmlns:a16="http://schemas.microsoft.com/office/drawing/2014/main" xmlns="" id="{4A53C640-E0AA-4483-BDAD-EEBEDC6A3951}"/>
                  </a:ext>
                </a:extLst>
              </p:cNvPr>
              <p:cNvSpPr/>
              <p:nvPr/>
            </p:nvSpPr>
            <p:spPr>
              <a:xfrm>
                <a:off x="8221456" y="2070197"/>
                <a:ext cx="2600106" cy="2879311"/>
              </a:xfrm>
              <a:prstGeom prst="clou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xmlns="" id="{A4D20C61-6F24-4962-87EA-0CB6B9CD123E}"/>
                  </a:ext>
                </a:extLst>
              </p:cNvPr>
              <p:cNvGrpSpPr/>
              <p:nvPr/>
            </p:nvGrpSpPr>
            <p:grpSpPr>
              <a:xfrm>
                <a:off x="8573846" y="2701791"/>
                <a:ext cx="2050056" cy="1706866"/>
                <a:chOff x="6514701" y="4307226"/>
                <a:chExt cx="2050056" cy="1706866"/>
              </a:xfrm>
            </p:grpSpPr>
            <p:pic>
              <p:nvPicPr>
                <p:cNvPr id="24" name="Picture 7" descr="Icon&#10;&#10;Description automatically generated">
                  <a:extLst>
                    <a:ext uri="{FF2B5EF4-FFF2-40B4-BE49-F238E27FC236}">
                      <a16:creationId xmlns:a16="http://schemas.microsoft.com/office/drawing/2014/main" xmlns="" id="{8920F4EF-F5BD-4892-B847-5CB687FAE5A4}"/>
                    </a:ext>
                  </a:extLst>
                </p:cNvPr>
                <p:cNvPicPr>
                  <a:picLocks noChangeAspect="1"/>
                </p:cNvPicPr>
                <p:nvPr/>
              </p:nvPicPr>
              <p:blipFill>
                <a:blip r:embed="rId4"/>
                <a:stretch>
                  <a:fillRect/>
                </a:stretch>
              </p:blipFill>
              <p:spPr>
                <a:xfrm>
                  <a:off x="6514701" y="4307227"/>
                  <a:ext cx="683110" cy="683110"/>
                </a:xfrm>
                <a:prstGeom prst="rect">
                  <a:avLst/>
                </a:prstGeom>
              </p:spPr>
            </p:pic>
            <p:pic>
              <p:nvPicPr>
                <p:cNvPr id="25" name="Picture 24" descr="Icon&#10;&#10;Description automatically generated">
                  <a:extLst>
                    <a:ext uri="{FF2B5EF4-FFF2-40B4-BE49-F238E27FC236}">
                      <a16:creationId xmlns:a16="http://schemas.microsoft.com/office/drawing/2014/main" xmlns="" id="{7318AF29-BE62-41C7-AE23-8AF10747D05A}"/>
                    </a:ext>
                  </a:extLst>
                </p:cNvPr>
                <p:cNvPicPr>
                  <a:picLocks noChangeAspect="1"/>
                </p:cNvPicPr>
                <p:nvPr/>
              </p:nvPicPr>
              <p:blipFill>
                <a:blip r:embed="rId4"/>
                <a:stretch>
                  <a:fillRect/>
                </a:stretch>
              </p:blipFill>
              <p:spPr>
                <a:xfrm>
                  <a:off x="7881647" y="4307226"/>
                  <a:ext cx="683110" cy="683110"/>
                </a:xfrm>
                <a:prstGeom prst="rect">
                  <a:avLst/>
                </a:prstGeom>
              </p:spPr>
            </p:pic>
            <p:pic>
              <p:nvPicPr>
                <p:cNvPr id="26" name="Picture 7" descr="Icon&#10;&#10;Description automatically generated">
                  <a:extLst>
                    <a:ext uri="{FF2B5EF4-FFF2-40B4-BE49-F238E27FC236}">
                      <a16:creationId xmlns:a16="http://schemas.microsoft.com/office/drawing/2014/main" xmlns="" id="{B31FFEF6-E6CC-4933-A03B-5B24B7C9D5B3}"/>
                    </a:ext>
                  </a:extLst>
                </p:cNvPr>
                <p:cNvPicPr>
                  <a:picLocks noChangeAspect="1"/>
                </p:cNvPicPr>
                <p:nvPr/>
              </p:nvPicPr>
              <p:blipFill>
                <a:blip r:embed="rId4"/>
                <a:stretch>
                  <a:fillRect/>
                </a:stretch>
              </p:blipFill>
              <p:spPr>
                <a:xfrm>
                  <a:off x="7201082" y="5330982"/>
                  <a:ext cx="683110" cy="683110"/>
                </a:xfrm>
                <a:prstGeom prst="rect">
                  <a:avLst/>
                </a:prstGeom>
              </p:spPr>
            </p:pic>
            <p:cxnSp>
              <p:nvCxnSpPr>
                <p:cNvPr id="27" name="Straight Arrow Connector 26">
                  <a:extLst>
                    <a:ext uri="{FF2B5EF4-FFF2-40B4-BE49-F238E27FC236}">
                      <a16:creationId xmlns:a16="http://schemas.microsoft.com/office/drawing/2014/main" xmlns="" id="{4520D9A9-4C0E-46F2-B455-099869271818}"/>
                    </a:ext>
                  </a:extLst>
                </p:cNvPr>
                <p:cNvCxnSpPr/>
                <p:nvPr/>
              </p:nvCxnSpPr>
              <p:spPr>
                <a:xfrm>
                  <a:off x="7200972" y="4621226"/>
                  <a:ext cx="680565" cy="11633"/>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xmlns="" id="{5B69ADC1-C109-4F0E-B156-593B3B9928A5}"/>
                    </a:ext>
                  </a:extLst>
                </p:cNvPr>
                <p:cNvCxnSpPr>
                  <a:cxnSpLocks/>
                </p:cNvCxnSpPr>
                <p:nvPr/>
              </p:nvCxnSpPr>
              <p:spPr>
                <a:xfrm flipV="1">
                  <a:off x="7800100" y="4976048"/>
                  <a:ext cx="366459" cy="465345"/>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xmlns="" id="{FC50BABE-7AD2-48EB-A3ED-21D2CD0D87CB}"/>
                    </a:ext>
                  </a:extLst>
                </p:cNvPr>
                <p:cNvCxnSpPr>
                  <a:cxnSpLocks/>
                </p:cNvCxnSpPr>
                <p:nvPr/>
              </p:nvCxnSpPr>
              <p:spPr>
                <a:xfrm>
                  <a:off x="6805429" y="4976050"/>
                  <a:ext cx="418809" cy="610762"/>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grpSp>
        </p:grpSp>
        <p:cxnSp>
          <p:nvCxnSpPr>
            <p:cNvPr id="22" name="Straight Arrow Connector 21">
              <a:extLst>
                <a:ext uri="{FF2B5EF4-FFF2-40B4-BE49-F238E27FC236}">
                  <a16:creationId xmlns:a16="http://schemas.microsoft.com/office/drawing/2014/main" xmlns="" id="{6E69ABB8-CE66-49E7-BB86-1661661E35F4}"/>
                </a:ext>
              </a:extLst>
            </p:cNvPr>
            <p:cNvCxnSpPr/>
            <p:nvPr/>
          </p:nvCxnSpPr>
          <p:spPr>
            <a:xfrm flipV="1">
              <a:off x="5930367" y="4089353"/>
              <a:ext cx="2320900" cy="17450"/>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grpSp>
      <p:grpSp>
        <p:nvGrpSpPr>
          <p:cNvPr id="110" name="Group 109">
            <a:extLst>
              <a:ext uri="{FF2B5EF4-FFF2-40B4-BE49-F238E27FC236}">
                <a16:creationId xmlns:a16="http://schemas.microsoft.com/office/drawing/2014/main" xmlns="" id="{2617FA47-2ECD-4014-9B80-BB9D5B04904A}"/>
              </a:ext>
            </a:extLst>
          </p:cNvPr>
          <p:cNvGrpSpPr/>
          <p:nvPr/>
        </p:nvGrpSpPr>
        <p:grpSpPr>
          <a:xfrm>
            <a:off x="315270" y="2483111"/>
            <a:ext cx="11613812" cy="3594839"/>
            <a:chOff x="315270" y="2483111"/>
            <a:chExt cx="11613812" cy="3594839"/>
          </a:xfrm>
        </p:grpSpPr>
        <p:grpSp>
          <p:nvGrpSpPr>
            <p:cNvPr id="52" name="Group 51">
              <a:extLst>
                <a:ext uri="{FF2B5EF4-FFF2-40B4-BE49-F238E27FC236}">
                  <a16:creationId xmlns:a16="http://schemas.microsoft.com/office/drawing/2014/main" xmlns="" id="{A5A9D815-D17D-4B50-842F-9D70FB10C135}"/>
                </a:ext>
              </a:extLst>
            </p:cNvPr>
            <p:cNvGrpSpPr/>
            <p:nvPr/>
          </p:nvGrpSpPr>
          <p:grpSpPr>
            <a:xfrm>
              <a:off x="960935" y="4437555"/>
              <a:ext cx="1271552" cy="932002"/>
              <a:chOff x="926034" y="3786074"/>
              <a:chExt cx="1271552" cy="932002"/>
            </a:xfrm>
          </p:grpSpPr>
          <p:pic>
            <p:nvPicPr>
              <p:cNvPr id="7" name="Picture 59" descr="Diagram, engineering drawing&#10;&#10;Description automatically generated">
                <a:extLst>
                  <a:ext uri="{FF2B5EF4-FFF2-40B4-BE49-F238E27FC236}">
                    <a16:creationId xmlns:a16="http://schemas.microsoft.com/office/drawing/2014/main" xmlns="" id="{7E65D906-64AE-45BA-A360-03300D019DBA}"/>
                  </a:ext>
                </a:extLst>
              </p:cNvPr>
              <p:cNvPicPr>
                <a:picLocks noChangeAspect="1"/>
              </p:cNvPicPr>
              <p:nvPr/>
            </p:nvPicPr>
            <p:blipFill>
              <a:blip r:embed="rId5"/>
              <a:stretch>
                <a:fillRect/>
              </a:stretch>
            </p:blipFill>
            <p:spPr>
              <a:xfrm>
                <a:off x="926034" y="3902411"/>
                <a:ext cx="748041" cy="542277"/>
              </a:xfrm>
              <a:prstGeom prst="rect">
                <a:avLst/>
              </a:prstGeom>
            </p:spPr>
          </p:pic>
          <p:pic>
            <p:nvPicPr>
              <p:cNvPr id="32" name="Picture 59" descr="Diagram, engineering drawing&#10;&#10;Description automatically generated">
                <a:extLst>
                  <a:ext uri="{FF2B5EF4-FFF2-40B4-BE49-F238E27FC236}">
                    <a16:creationId xmlns:a16="http://schemas.microsoft.com/office/drawing/2014/main" xmlns="" id="{D1EFCB1D-FBC5-47BB-9DA7-C4379641492A}"/>
                  </a:ext>
                </a:extLst>
              </p:cNvPr>
              <p:cNvPicPr>
                <a:picLocks noChangeAspect="1"/>
              </p:cNvPicPr>
              <p:nvPr/>
            </p:nvPicPr>
            <p:blipFill>
              <a:blip r:embed="rId5"/>
              <a:stretch>
                <a:fillRect/>
              </a:stretch>
            </p:blipFill>
            <p:spPr>
              <a:xfrm>
                <a:off x="1368110" y="4175799"/>
                <a:ext cx="748041" cy="542277"/>
              </a:xfrm>
              <a:prstGeom prst="rect">
                <a:avLst/>
              </a:prstGeom>
            </p:spPr>
          </p:pic>
          <p:pic>
            <p:nvPicPr>
              <p:cNvPr id="33" name="Picture 59" descr="Diagram, engineering drawing&#10;&#10;Description automatically generated">
                <a:extLst>
                  <a:ext uri="{FF2B5EF4-FFF2-40B4-BE49-F238E27FC236}">
                    <a16:creationId xmlns:a16="http://schemas.microsoft.com/office/drawing/2014/main" xmlns="" id="{AECA9F35-1B3B-43F4-8B58-F5DD01C41969}"/>
                  </a:ext>
                </a:extLst>
              </p:cNvPr>
              <p:cNvPicPr>
                <a:picLocks noChangeAspect="1"/>
              </p:cNvPicPr>
              <p:nvPr/>
            </p:nvPicPr>
            <p:blipFill>
              <a:blip r:embed="rId5"/>
              <a:stretch>
                <a:fillRect/>
              </a:stretch>
            </p:blipFill>
            <p:spPr>
              <a:xfrm>
                <a:off x="1449545" y="3786074"/>
                <a:ext cx="748041" cy="542277"/>
              </a:xfrm>
              <a:prstGeom prst="rect">
                <a:avLst/>
              </a:prstGeom>
            </p:spPr>
          </p:pic>
        </p:grpSp>
        <p:grpSp>
          <p:nvGrpSpPr>
            <p:cNvPr id="51" name="Group 50">
              <a:extLst>
                <a:ext uri="{FF2B5EF4-FFF2-40B4-BE49-F238E27FC236}">
                  <a16:creationId xmlns:a16="http://schemas.microsoft.com/office/drawing/2014/main" xmlns="" id="{19FCC013-77C1-4E58-B1BE-AD3DE5C11ECA}"/>
                </a:ext>
              </a:extLst>
            </p:cNvPr>
            <p:cNvGrpSpPr/>
            <p:nvPr/>
          </p:nvGrpSpPr>
          <p:grpSpPr>
            <a:xfrm>
              <a:off x="10657530" y="4513172"/>
              <a:ext cx="1271552" cy="932002"/>
              <a:chOff x="10413224" y="4350302"/>
              <a:chExt cx="1271552" cy="932002"/>
            </a:xfrm>
          </p:grpSpPr>
          <p:pic>
            <p:nvPicPr>
              <p:cNvPr id="34" name="Picture 59" descr="Diagram, engineering drawing&#10;&#10;Description automatically generated">
                <a:extLst>
                  <a:ext uri="{FF2B5EF4-FFF2-40B4-BE49-F238E27FC236}">
                    <a16:creationId xmlns:a16="http://schemas.microsoft.com/office/drawing/2014/main" xmlns="" id="{28424754-06C0-4F8F-8000-1E20D948987D}"/>
                  </a:ext>
                </a:extLst>
              </p:cNvPr>
              <p:cNvPicPr>
                <a:picLocks noChangeAspect="1"/>
              </p:cNvPicPr>
              <p:nvPr/>
            </p:nvPicPr>
            <p:blipFill>
              <a:blip r:embed="rId5"/>
              <a:stretch>
                <a:fillRect/>
              </a:stretch>
            </p:blipFill>
            <p:spPr>
              <a:xfrm>
                <a:off x="10413224" y="4466639"/>
                <a:ext cx="748041" cy="542277"/>
              </a:xfrm>
              <a:prstGeom prst="rect">
                <a:avLst/>
              </a:prstGeom>
            </p:spPr>
          </p:pic>
          <p:pic>
            <p:nvPicPr>
              <p:cNvPr id="35" name="Picture 59" descr="Diagram, engineering drawing&#10;&#10;Description automatically generated">
                <a:extLst>
                  <a:ext uri="{FF2B5EF4-FFF2-40B4-BE49-F238E27FC236}">
                    <a16:creationId xmlns:a16="http://schemas.microsoft.com/office/drawing/2014/main" xmlns="" id="{6CAD3437-D61D-45F5-9372-11092940EF37}"/>
                  </a:ext>
                </a:extLst>
              </p:cNvPr>
              <p:cNvPicPr>
                <a:picLocks noChangeAspect="1"/>
              </p:cNvPicPr>
              <p:nvPr/>
            </p:nvPicPr>
            <p:blipFill>
              <a:blip r:embed="rId5"/>
              <a:stretch>
                <a:fillRect/>
              </a:stretch>
            </p:blipFill>
            <p:spPr>
              <a:xfrm>
                <a:off x="10855300" y="4740027"/>
                <a:ext cx="748041" cy="542277"/>
              </a:xfrm>
              <a:prstGeom prst="rect">
                <a:avLst/>
              </a:prstGeom>
            </p:spPr>
          </p:pic>
          <p:pic>
            <p:nvPicPr>
              <p:cNvPr id="36" name="Picture 59" descr="Diagram, engineering drawing&#10;&#10;Description automatically generated">
                <a:extLst>
                  <a:ext uri="{FF2B5EF4-FFF2-40B4-BE49-F238E27FC236}">
                    <a16:creationId xmlns:a16="http://schemas.microsoft.com/office/drawing/2014/main" xmlns="" id="{C6F851D2-792C-475E-A3F0-BC85386270D1}"/>
                  </a:ext>
                </a:extLst>
              </p:cNvPr>
              <p:cNvPicPr>
                <a:picLocks noChangeAspect="1"/>
              </p:cNvPicPr>
              <p:nvPr/>
            </p:nvPicPr>
            <p:blipFill>
              <a:blip r:embed="rId5"/>
              <a:stretch>
                <a:fillRect/>
              </a:stretch>
            </p:blipFill>
            <p:spPr>
              <a:xfrm>
                <a:off x="10936735" y="4350302"/>
                <a:ext cx="748041" cy="542277"/>
              </a:xfrm>
              <a:prstGeom prst="rect">
                <a:avLst/>
              </a:prstGeom>
            </p:spPr>
          </p:pic>
        </p:grpSp>
        <p:grpSp>
          <p:nvGrpSpPr>
            <p:cNvPr id="53" name="Group 52">
              <a:extLst>
                <a:ext uri="{FF2B5EF4-FFF2-40B4-BE49-F238E27FC236}">
                  <a16:creationId xmlns:a16="http://schemas.microsoft.com/office/drawing/2014/main" xmlns="" id="{B773B7A6-D57A-4F2C-88A2-F29715743E97}"/>
                </a:ext>
              </a:extLst>
            </p:cNvPr>
            <p:cNvGrpSpPr/>
            <p:nvPr/>
          </p:nvGrpSpPr>
          <p:grpSpPr>
            <a:xfrm>
              <a:off x="4974522" y="2483111"/>
              <a:ext cx="1329718" cy="1199575"/>
              <a:chOff x="4939621" y="1831630"/>
              <a:chExt cx="1329718" cy="1199575"/>
            </a:xfrm>
          </p:grpSpPr>
          <p:pic>
            <p:nvPicPr>
              <p:cNvPr id="37" name="Picture 59" descr="Diagram, engineering drawing&#10;&#10;Description automatically generated">
                <a:extLst>
                  <a:ext uri="{FF2B5EF4-FFF2-40B4-BE49-F238E27FC236}">
                    <a16:creationId xmlns:a16="http://schemas.microsoft.com/office/drawing/2014/main" xmlns="" id="{28D3FB97-3634-4836-83EC-E6552B9F69C7}"/>
                  </a:ext>
                </a:extLst>
              </p:cNvPr>
              <p:cNvPicPr>
                <a:picLocks noChangeAspect="1"/>
              </p:cNvPicPr>
              <p:nvPr/>
            </p:nvPicPr>
            <p:blipFill>
              <a:blip r:embed="rId5"/>
              <a:stretch>
                <a:fillRect/>
              </a:stretch>
            </p:blipFill>
            <p:spPr>
              <a:xfrm>
                <a:off x="4939621" y="2215540"/>
                <a:ext cx="748041" cy="542277"/>
              </a:xfrm>
              <a:prstGeom prst="rect">
                <a:avLst/>
              </a:prstGeom>
            </p:spPr>
          </p:pic>
          <p:pic>
            <p:nvPicPr>
              <p:cNvPr id="38" name="Picture 59" descr="Diagram, engineering drawing&#10;&#10;Description automatically generated">
                <a:extLst>
                  <a:ext uri="{FF2B5EF4-FFF2-40B4-BE49-F238E27FC236}">
                    <a16:creationId xmlns:a16="http://schemas.microsoft.com/office/drawing/2014/main" xmlns="" id="{517DD3B8-6E61-455E-9535-8C988D2E6234}"/>
                  </a:ext>
                </a:extLst>
              </p:cNvPr>
              <p:cNvPicPr>
                <a:picLocks noChangeAspect="1"/>
              </p:cNvPicPr>
              <p:nvPr/>
            </p:nvPicPr>
            <p:blipFill>
              <a:blip r:embed="rId5"/>
              <a:stretch>
                <a:fillRect/>
              </a:stretch>
            </p:blipFill>
            <p:spPr>
              <a:xfrm>
                <a:off x="5381697" y="2488928"/>
                <a:ext cx="748041" cy="542277"/>
              </a:xfrm>
              <a:prstGeom prst="rect">
                <a:avLst/>
              </a:prstGeom>
            </p:spPr>
          </p:pic>
          <p:pic>
            <p:nvPicPr>
              <p:cNvPr id="40" name="Picture 59" descr="Diagram, engineering drawing&#10;&#10;Description automatically generated">
                <a:extLst>
                  <a:ext uri="{FF2B5EF4-FFF2-40B4-BE49-F238E27FC236}">
                    <a16:creationId xmlns:a16="http://schemas.microsoft.com/office/drawing/2014/main" xmlns="" id="{1E01042D-9FEA-4F03-A060-ABD78D70C7D6}"/>
                  </a:ext>
                </a:extLst>
              </p:cNvPr>
              <p:cNvPicPr>
                <a:picLocks noChangeAspect="1"/>
              </p:cNvPicPr>
              <p:nvPr/>
            </p:nvPicPr>
            <p:blipFill>
              <a:blip r:embed="rId5"/>
              <a:stretch>
                <a:fillRect/>
              </a:stretch>
            </p:blipFill>
            <p:spPr>
              <a:xfrm>
                <a:off x="5055957" y="1831630"/>
                <a:ext cx="748041" cy="542277"/>
              </a:xfrm>
              <a:prstGeom prst="rect">
                <a:avLst/>
              </a:prstGeom>
            </p:spPr>
          </p:pic>
          <p:pic>
            <p:nvPicPr>
              <p:cNvPr id="41" name="Picture 59" descr="Diagram, engineering drawing&#10;&#10;Description automatically generated">
                <a:extLst>
                  <a:ext uri="{FF2B5EF4-FFF2-40B4-BE49-F238E27FC236}">
                    <a16:creationId xmlns:a16="http://schemas.microsoft.com/office/drawing/2014/main" xmlns="" id="{57B137E3-A7E0-49BF-ADC2-45DBF4FE608C}"/>
                  </a:ext>
                </a:extLst>
              </p:cNvPr>
              <p:cNvPicPr>
                <a:picLocks noChangeAspect="1"/>
              </p:cNvPicPr>
              <p:nvPr/>
            </p:nvPicPr>
            <p:blipFill>
              <a:blip r:embed="rId5"/>
              <a:stretch>
                <a:fillRect/>
              </a:stretch>
            </p:blipFill>
            <p:spPr>
              <a:xfrm>
                <a:off x="5521298" y="2163187"/>
                <a:ext cx="748041" cy="542277"/>
              </a:xfrm>
              <a:prstGeom prst="rect">
                <a:avLst/>
              </a:prstGeom>
            </p:spPr>
          </p:pic>
        </p:grpSp>
        <p:sp>
          <p:nvSpPr>
            <p:cNvPr id="31" name="TextBox 30">
              <a:extLst>
                <a:ext uri="{FF2B5EF4-FFF2-40B4-BE49-F238E27FC236}">
                  <a16:creationId xmlns:a16="http://schemas.microsoft.com/office/drawing/2014/main" xmlns="" id="{6D0E0F13-D706-4737-9739-29F253B91841}"/>
                </a:ext>
              </a:extLst>
            </p:cNvPr>
            <p:cNvSpPr txBox="1"/>
            <p:nvPr/>
          </p:nvSpPr>
          <p:spPr>
            <a:xfrm>
              <a:off x="315270" y="5247912"/>
              <a:ext cx="1544940"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rgbClr val="00B050"/>
                  </a:solidFill>
                </a:rPr>
                <a:t>30% Hashing power</a:t>
              </a:r>
              <a:endParaRPr lang="en-US" sz="2000" b="1">
                <a:solidFill>
                  <a:srgbClr val="00B050"/>
                </a:solidFill>
                <a:cs typeface="Calibri"/>
              </a:endParaRPr>
            </a:p>
          </p:txBody>
        </p:sp>
        <p:sp>
          <p:nvSpPr>
            <p:cNvPr id="43" name="TextBox 42">
              <a:extLst>
                <a:ext uri="{FF2B5EF4-FFF2-40B4-BE49-F238E27FC236}">
                  <a16:creationId xmlns:a16="http://schemas.microsoft.com/office/drawing/2014/main" xmlns="" id="{F9752C61-A919-4EB1-A610-1F5FC9A7C95B}"/>
                </a:ext>
              </a:extLst>
            </p:cNvPr>
            <p:cNvSpPr txBox="1"/>
            <p:nvPr/>
          </p:nvSpPr>
          <p:spPr>
            <a:xfrm>
              <a:off x="10384140" y="5370064"/>
              <a:ext cx="1544940"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rgbClr val="00B050"/>
                  </a:solidFill>
                </a:rPr>
                <a:t>30% Hashing power</a:t>
              </a:r>
              <a:endParaRPr lang="en-US" sz="2000" b="1">
                <a:solidFill>
                  <a:srgbClr val="00B050"/>
                </a:solidFill>
                <a:cs typeface="Calibri"/>
              </a:endParaRPr>
            </a:p>
          </p:txBody>
        </p:sp>
        <p:sp>
          <p:nvSpPr>
            <p:cNvPr id="44" name="TextBox 43">
              <a:extLst>
                <a:ext uri="{FF2B5EF4-FFF2-40B4-BE49-F238E27FC236}">
                  <a16:creationId xmlns:a16="http://schemas.microsoft.com/office/drawing/2014/main" xmlns="" id="{CF629406-541C-4CF5-AD1F-8DC547FC5AC4}"/>
                </a:ext>
              </a:extLst>
            </p:cNvPr>
            <p:cNvSpPr txBox="1"/>
            <p:nvPr/>
          </p:nvSpPr>
          <p:spPr>
            <a:xfrm>
              <a:off x="3735544" y="3281835"/>
              <a:ext cx="1544940"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rgbClr val="00B050"/>
                  </a:solidFill>
                </a:rPr>
                <a:t>40% Hashing power</a:t>
              </a:r>
              <a:endParaRPr lang="en-US" sz="2000" b="1">
                <a:solidFill>
                  <a:srgbClr val="00B050"/>
                </a:solidFill>
                <a:cs typeface="Calibri"/>
              </a:endParaRPr>
            </a:p>
          </p:txBody>
        </p:sp>
      </p:grpSp>
      <p:sp>
        <p:nvSpPr>
          <p:cNvPr id="46" name="Rectangle: Rounded Corners 45">
            <a:extLst>
              <a:ext uri="{FF2B5EF4-FFF2-40B4-BE49-F238E27FC236}">
                <a16:creationId xmlns:a16="http://schemas.microsoft.com/office/drawing/2014/main" xmlns="" id="{C2E489FC-C4B4-409F-AF10-42C5B0479613}"/>
              </a:ext>
            </a:extLst>
          </p:cNvPr>
          <p:cNvSpPr/>
          <p:nvPr/>
        </p:nvSpPr>
        <p:spPr>
          <a:xfrm>
            <a:off x="244087" y="1032263"/>
            <a:ext cx="5764436" cy="47116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rgbClr val="FF0000"/>
                </a:solidFill>
                <a:ea typeface="+mn-lt"/>
                <a:cs typeface="+mn-lt"/>
              </a:rPr>
              <a:t>Benefit: 51% attack with 40% mining power</a:t>
            </a:r>
            <a:endParaRPr lang="en-US" sz="2400" dirty="0">
              <a:solidFill>
                <a:srgbClr val="FF0000"/>
              </a:solidFill>
              <a:cs typeface="Calibri"/>
            </a:endParaRPr>
          </a:p>
        </p:txBody>
      </p:sp>
      <p:sp>
        <p:nvSpPr>
          <p:cNvPr id="47" name="TextBox 46">
            <a:extLst>
              <a:ext uri="{FF2B5EF4-FFF2-40B4-BE49-F238E27FC236}">
                <a16:creationId xmlns:a16="http://schemas.microsoft.com/office/drawing/2014/main" xmlns="" id="{8CCA15DC-85F8-4469-A98F-CBBAE015D509}"/>
              </a:ext>
            </a:extLst>
          </p:cNvPr>
          <p:cNvSpPr txBox="1"/>
          <p:nvPr/>
        </p:nvSpPr>
        <p:spPr>
          <a:xfrm>
            <a:off x="1775285" y="5480583"/>
            <a:ext cx="8641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highlight>
                  <a:srgbClr val="00FFFF"/>
                </a:highlight>
                <a:ea typeface="+mn-lt"/>
                <a:cs typeface="+mn-lt"/>
              </a:rPr>
              <a:t>Attacker partitions miners</a:t>
            </a:r>
            <a:r>
              <a:rPr lang="en-GB" sz="2400" b="1" dirty="0">
                <a:solidFill>
                  <a:schemeClr val="accent5">
                    <a:lumMod val="50000"/>
                  </a:schemeClr>
                </a:solidFill>
                <a:ea typeface="+mn-lt"/>
                <a:cs typeface="+mn-lt"/>
              </a:rPr>
              <a:t> so they can't build on each other blocks </a:t>
            </a:r>
            <a:endParaRPr lang="en-US" sz="2400" dirty="0">
              <a:solidFill>
                <a:schemeClr val="accent5">
                  <a:lumMod val="50000"/>
                </a:schemeClr>
              </a:solidFill>
              <a:cs typeface="Calibri"/>
            </a:endParaRPr>
          </a:p>
        </p:txBody>
      </p:sp>
      <p:grpSp>
        <p:nvGrpSpPr>
          <p:cNvPr id="111" name="Group 110">
            <a:extLst>
              <a:ext uri="{FF2B5EF4-FFF2-40B4-BE49-F238E27FC236}">
                <a16:creationId xmlns:a16="http://schemas.microsoft.com/office/drawing/2014/main" xmlns="" id="{E8415769-A229-4CA3-B0CD-F5FC8E85B801}"/>
              </a:ext>
            </a:extLst>
          </p:cNvPr>
          <p:cNvGrpSpPr/>
          <p:nvPr/>
        </p:nvGrpSpPr>
        <p:grpSpPr>
          <a:xfrm>
            <a:off x="2188277" y="3281834"/>
            <a:ext cx="7291930" cy="3137390"/>
            <a:chOff x="2188277" y="3281834"/>
            <a:chExt cx="7291930" cy="3137390"/>
          </a:xfrm>
        </p:grpSpPr>
        <p:sp>
          <p:nvSpPr>
            <p:cNvPr id="48" name="TextBox 47">
              <a:extLst>
                <a:ext uri="{FF2B5EF4-FFF2-40B4-BE49-F238E27FC236}">
                  <a16:creationId xmlns:a16="http://schemas.microsoft.com/office/drawing/2014/main" xmlns="" id="{03738B07-1DE9-445C-9673-B7C256F62B05}"/>
                </a:ext>
              </a:extLst>
            </p:cNvPr>
            <p:cNvSpPr txBox="1"/>
            <p:nvPr/>
          </p:nvSpPr>
          <p:spPr>
            <a:xfrm>
              <a:off x="2316246" y="5957559"/>
              <a:ext cx="71639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The </a:t>
              </a:r>
              <a:r>
                <a:rPr lang="en-GB" sz="2400" b="1" dirty="0">
                  <a:solidFill>
                    <a:schemeClr val="accent5">
                      <a:lumMod val="50000"/>
                    </a:schemeClr>
                  </a:solidFill>
                  <a:highlight>
                    <a:srgbClr val="00FF00"/>
                  </a:highlight>
                  <a:ea typeface="+mn-lt"/>
                  <a:cs typeface="+mn-lt"/>
                </a:rPr>
                <a:t>attacker </a:t>
              </a:r>
              <a:r>
                <a:rPr lang="en-GB" sz="2400" b="1" dirty="0">
                  <a:solidFill>
                    <a:schemeClr val="accent5">
                      <a:lumMod val="50000"/>
                    </a:schemeClr>
                  </a:solidFill>
                  <a:ea typeface="+mn-lt"/>
                  <a:cs typeface="+mn-lt"/>
                </a:rPr>
                <a:t>then </a:t>
              </a:r>
              <a:r>
                <a:rPr lang="en-GB" sz="2400" b="1" dirty="0">
                  <a:solidFill>
                    <a:schemeClr val="accent5">
                      <a:lumMod val="50000"/>
                    </a:schemeClr>
                  </a:solidFill>
                  <a:highlight>
                    <a:srgbClr val="FFFF00"/>
                  </a:highlight>
                  <a:ea typeface="+mn-lt"/>
                  <a:cs typeface="+mn-lt"/>
                </a:rPr>
                <a:t>outcompetes each partitioned miner</a:t>
              </a:r>
              <a:endParaRPr lang="en-US" sz="2400" dirty="0">
                <a:solidFill>
                  <a:schemeClr val="accent5">
                    <a:lumMod val="50000"/>
                  </a:schemeClr>
                </a:solidFill>
                <a:cs typeface="Calibri"/>
              </a:endParaRPr>
            </a:p>
          </p:txBody>
        </p:sp>
        <p:sp>
          <p:nvSpPr>
            <p:cNvPr id="49" name="TextBox 48">
              <a:extLst>
                <a:ext uri="{FF2B5EF4-FFF2-40B4-BE49-F238E27FC236}">
                  <a16:creationId xmlns:a16="http://schemas.microsoft.com/office/drawing/2014/main" xmlns="" id="{F94D91C6-CB0A-4400-A999-EBC4D27EBDE9}"/>
                </a:ext>
              </a:extLst>
            </p:cNvPr>
            <p:cNvSpPr txBox="1"/>
            <p:nvPr/>
          </p:nvSpPr>
          <p:spPr>
            <a:xfrm>
              <a:off x="2188277" y="3281835"/>
              <a:ext cx="154494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solidFill>
                    <a:srgbClr val="00B050"/>
                  </a:solidFill>
                </a:rPr>
                <a:t>30% &lt; </a:t>
              </a:r>
              <a:r>
                <a:rPr lang="en-GB" sz="2000" b="1">
                  <a:solidFill>
                    <a:srgbClr val="FF0000"/>
                  </a:solidFill>
                </a:rPr>
                <a:t>40%</a:t>
              </a:r>
              <a:endParaRPr lang="en-GB" sz="2000" b="1">
                <a:solidFill>
                  <a:srgbClr val="FF0000"/>
                </a:solidFill>
                <a:cs typeface="Calibri"/>
              </a:endParaRPr>
            </a:p>
          </p:txBody>
        </p:sp>
        <p:sp>
          <p:nvSpPr>
            <p:cNvPr id="50" name="TextBox 49">
              <a:extLst>
                <a:ext uri="{FF2B5EF4-FFF2-40B4-BE49-F238E27FC236}">
                  <a16:creationId xmlns:a16="http://schemas.microsoft.com/office/drawing/2014/main" xmlns="" id="{525708D4-1108-4312-AE46-C95C2FD5CD85}"/>
                </a:ext>
              </a:extLst>
            </p:cNvPr>
            <p:cNvSpPr txBox="1"/>
            <p:nvPr/>
          </p:nvSpPr>
          <p:spPr>
            <a:xfrm>
              <a:off x="6545054" y="3281834"/>
              <a:ext cx="154494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solidFill>
                    <a:srgbClr val="FF0000"/>
                  </a:solidFill>
                  <a:ea typeface="+mn-lt"/>
                  <a:cs typeface="+mn-lt"/>
                </a:rPr>
                <a:t>40% </a:t>
              </a:r>
              <a:r>
                <a:rPr lang="en-GB" sz="2000" b="1">
                  <a:solidFill>
                    <a:srgbClr val="00B050"/>
                  </a:solidFill>
                </a:rPr>
                <a:t>&gt;30%</a:t>
              </a:r>
              <a:endParaRPr lang="en-GB" sz="2000" b="1">
                <a:solidFill>
                  <a:srgbClr val="00B050"/>
                </a:solidFill>
                <a:cs typeface="Calibri"/>
              </a:endParaRPr>
            </a:p>
          </p:txBody>
        </p:sp>
      </p:grpSp>
      <p:grpSp>
        <p:nvGrpSpPr>
          <p:cNvPr id="112" name="Group 111">
            <a:extLst>
              <a:ext uri="{FF2B5EF4-FFF2-40B4-BE49-F238E27FC236}">
                <a16:creationId xmlns:a16="http://schemas.microsoft.com/office/drawing/2014/main" xmlns="" id="{86AE57DF-46C0-4F7E-AF70-0A5391FE3586}"/>
              </a:ext>
            </a:extLst>
          </p:cNvPr>
          <p:cNvGrpSpPr/>
          <p:nvPr/>
        </p:nvGrpSpPr>
        <p:grpSpPr>
          <a:xfrm>
            <a:off x="6999493" y="898404"/>
            <a:ext cx="480831" cy="1759471"/>
            <a:chOff x="6999493" y="898404"/>
            <a:chExt cx="480831" cy="1759471"/>
          </a:xfrm>
        </p:grpSpPr>
        <p:pic>
          <p:nvPicPr>
            <p:cNvPr id="54" name="Picture 5" descr="A picture containing sport, pool ball&#10;&#10;Description automatically generated">
              <a:extLst>
                <a:ext uri="{FF2B5EF4-FFF2-40B4-BE49-F238E27FC236}">
                  <a16:creationId xmlns:a16="http://schemas.microsoft.com/office/drawing/2014/main" xmlns="" id="{02612E64-5812-47F8-AE23-1F3840D9BC6D}"/>
                </a:ext>
              </a:extLst>
            </p:cNvPr>
            <p:cNvPicPr>
              <a:picLocks noChangeAspect="1"/>
            </p:cNvPicPr>
            <p:nvPr/>
          </p:nvPicPr>
          <p:blipFill rotWithShape="1">
            <a:blip r:embed="rId2"/>
            <a:srcRect l="16000" t="16157" r="16706" b="20306"/>
            <a:stretch/>
          </p:blipFill>
          <p:spPr>
            <a:xfrm>
              <a:off x="6999493" y="898404"/>
              <a:ext cx="474100" cy="467194"/>
            </a:xfrm>
            <a:prstGeom prst="rect">
              <a:avLst/>
            </a:prstGeom>
          </p:spPr>
        </p:pic>
        <p:pic>
          <p:nvPicPr>
            <p:cNvPr id="56" name="Picture 55" descr="A picture containing clipart&#10;&#10;Description automatically generated">
              <a:extLst>
                <a:ext uri="{FF2B5EF4-FFF2-40B4-BE49-F238E27FC236}">
                  <a16:creationId xmlns:a16="http://schemas.microsoft.com/office/drawing/2014/main" xmlns="" id="{8675C8D7-44E4-4E48-8C33-833B98B95D32}"/>
                </a:ext>
              </a:extLst>
            </p:cNvPr>
            <p:cNvPicPr>
              <a:picLocks noChangeAspect="1"/>
            </p:cNvPicPr>
            <p:nvPr/>
          </p:nvPicPr>
          <p:blipFill>
            <a:blip r:embed="rId3"/>
            <a:stretch>
              <a:fillRect/>
            </a:stretch>
          </p:blipFill>
          <p:spPr>
            <a:xfrm>
              <a:off x="7002327" y="2192167"/>
              <a:ext cx="477997" cy="465708"/>
            </a:xfrm>
            <a:prstGeom prst="rect">
              <a:avLst/>
            </a:prstGeom>
          </p:spPr>
        </p:pic>
        <p:grpSp>
          <p:nvGrpSpPr>
            <p:cNvPr id="66" name="Group 65">
              <a:extLst>
                <a:ext uri="{FF2B5EF4-FFF2-40B4-BE49-F238E27FC236}">
                  <a16:creationId xmlns:a16="http://schemas.microsoft.com/office/drawing/2014/main" xmlns="" id="{957B9486-22DC-401E-A1C1-F3E9721FFA70}"/>
                </a:ext>
              </a:extLst>
            </p:cNvPr>
            <p:cNvGrpSpPr/>
            <p:nvPr/>
          </p:nvGrpSpPr>
          <p:grpSpPr>
            <a:xfrm>
              <a:off x="7040646" y="1529235"/>
              <a:ext cx="389725" cy="517694"/>
              <a:chOff x="8221456" y="2070197"/>
              <a:chExt cx="2600106" cy="2879311"/>
            </a:xfrm>
          </p:grpSpPr>
          <p:sp>
            <p:nvSpPr>
              <p:cNvPr id="67" name="Cloud 66">
                <a:extLst>
                  <a:ext uri="{FF2B5EF4-FFF2-40B4-BE49-F238E27FC236}">
                    <a16:creationId xmlns:a16="http://schemas.microsoft.com/office/drawing/2014/main" xmlns="" id="{24DED31F-9361-4DB5-9B10-261834D093CE}"/>
                  </a:ext>
                </a:extLst>
              </p:cNvPr>
              <p:cNvSpPr/>
              <p:nvPr/>
            </p:nvSpPr>
            <p:spPr>
              <a:xfrm>
                <a:off x="8221456" y="2070197"/>
                <a:ext cx="2600106" cy="2879311"/>
              </a:xfrm>
              <a:prstGeom prst="clou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8" name="Group 67">
                <a:extLst>
                  <a:ext uri="{FF2B5EF4-FFF2-40B4-BE49-F238E27FC236}">
                    <a16:creationId xmlns:a16="http://schemas.microsoft.com/office/drawing/2014/main" xmlns="" id="{5EB06F3E-D38E-4A6B-913C-CB0591BFD918}"/>
                  </a:ext>
                </a:extLst>
              </p:cNvPr>
              <p:cNvGrpSpPr/>
              <p:nvPr/>
            </p:nvGrpSpPr>
            <p:grpSpPr>
              <a:xfrm>
                <a:off x="8573846" y="2701791"/>
                <a:ext cx="2050056" cy="1706866"/>
                <a:chOff x="6514701" y="4307226"/>
                <a:chExt cx="2050056" cy="1706866"/>
              </a:xfrm>
            </p:grpSpPr>
            <p:pic>
              <p:nvPicPr>
                <p:cNvPr id="69" name="Picture 7" descr="Icon&#10;&#10;Description automatically generated">
                  <a:extLst>
                    <a:ext uri="{FF2B5EF4-FFF2-40B4-BE49-F238E27FC236}">
                      <a16:creationId xmlns:a16="http://schemas.microsoft.com/office/drawing/2014/main" xmlns="" id="{FAFB446B-C012-46C9-B00F-AD80B79F507B}"/>
                    </a:ext>
                  </a:extLst>
                </p:cNvPr>
                <p:cNvPicPr>
                  <a:picLocks noChangeAspect="1"/>
                </p:cNvPicPr>
                <p:nvPr/>
              </p:nvPicPr>
              <p:blipFill>
                <a:blip r:embed="rId4"/>
                <a:stretch>
                  <a:fillRect/>
                </a:stretch>
              </p:blipFill>
              <p:spPr>
                <a:xfrm>
                  <a:off x="6514701" y="4307227"/>
                  <a:ext cx="683110" cy="683110"/>
                </a:xfrm>
                <a:prstGeom prst="rect">
                  <a:avLst/>
                </a:prstGeom>
              </p:spPr>
            </p:pic>
            <p:pic>
              <p:nvPicPr>
                <p:cNvPr id="70" name="Picture 69" descr="Icon&#10;&#10;Description automatically generated">
                  <a:extLst>
                    <a:ext uri="{FF2B5EF4-FFF2-40B4-BE49-F238E27FC236}">
                      <a16:creationId xmlns:a16="http://schemas.microsoft.com/office/drawing/2014/main" xmlns="" id="{45F119D4-2C1D-4373-A6C2-008FE4BB2F49}"/>
                    </a:ext>
                  </a:extLst>
                </p:cNvPr>
                <p:cNvPicPr>
                  <a:picLocks noChangeAspect="1"/>
                </p:cNvPicPr>
                <p:nvPr/>
              </p:nvPicPr>
              <p:blipFill>
                <a:blip r:embed="rId4"/>
                <a:stretch>
                  <a:fillRect/>
                </a:stretch>
              </p:blipFill>
              <p:spPr>
                <a:xfrm>
                  <a:off x="7881647" y="4307226"/>
                  <a:ext cx="683110" cy="683110"/>
                </a:xfrm>
                <a:prstGeom prst="rect">
                  <a:avLst/>
                </a:prstGeom>
              </p:spPr>
            </p:pic>
            <p:pic>
              <p:nvPicPr>
                <p:cNvPr id="71" name="Picture 7" descr="Icon&#10;&#10;Description automatically generated">
                  <a:extLst>
                    <a:ext uri="{FF2B5EF4-FFF2-40B4-BE49-F238E27FC236}">
                      <a16:creationId xmlns:a16="http://schemas.microsoft.com/office/drawing/2014/main" xmlns="" id="{71C2C783-ED07-4521-916C-032992C8BF2C}"/>
                    </a:ext>
                  </a:extLst>
                </p:cNvPr>
                <p:cNvPicPr>
                  <a:picLocks noChangeAspect="1"/>
                </p:cNvPicPr>
                <p:nvPr/>
              </p:nvPicPr>
              <p:blipFill>
                <a:blip r:embed="rId4"/>
                <a:stretch>
                  <a:fillRect/>
                </a:stretch>
              </p:blipFill>
              <p:spPr>
                <a:xfrm>
                  <a:off x="7201082" y="5330982"/>
                  <a:ext cx="683110" cy="683110"/>
                </a:xfrm>
                <a:prstGeom prst="rect">
                  <a:avLst/>
                </a:prstGeom>
              </p:spPr>
            </p:pic>
            <p:cxnSp>
              <p:nvCxnSpPr>
                <p:cNvPr id="72" name="Straight Arrow Connector 71">
                  <a:extLst>
                    <a:ext uri="{FF2B5EF4-FFF2-40B4-BE49-F238E27FC236}">
                      <a16:creationId xmlns:a16="http://schemas.microsoft.com/office/drawing/2014/main" xmlns="" id="{8F831E4C-52A0-4E76-915C-11F70D450E8A}"/>
                    </a:ext>
                  </a:extLst>
                </p:cNvPr>
                <p:cNvCxnSpPr>
                  <a:cxnSpLocks/>
                </p:cNvCxnSpPr>
                <p:nvPr/>
              </p:nvCxnSpPr>
              <p:spPr>
                <a:xfrm>
                  <a:off x="7200972" y="4621226"/>
                  <a:ext cx="680565" cy="11633"/>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xmlns="" id="{F5DF2247-A7E0-4A3B-9A09-06C129CCD0BA}"/>
                    </a:ext>
                  </a:extLst>
                </p:cNvPr>
                <p:cNvCxnSpPr>
                  <a:cxnSpLocks/>
                </p:cNvCxnSpPr>
                <p:nvPr/>
              </p:nvCxnSpPr>
              <p:spPr>
                <a:xfrm flipV="1">
                  <a:off x="7800100" y="4976048"/>
                  <a:ext cx="366459" cy="465345"/>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xmlns="" id="{56025C48-5437-438A-BE90-CD81E889C00C}"/>
                    </a:ext>
                  </a:extLst>
                </p:cNvPr>
                <p:cNvCxnSpPr>
                  <a:cxnSpLocks/>
                </p:cNvCxnSpPr>
                <p:nvPr/>
              </p:nvCxnSpPr>
              <p:spPr>
                <a:xfrm>
                  <a:off x="6805429" y="4976050"/>
                  <a:ext cx="418809" cy="610762"/>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grpSp>
        </p:grpSp>
      </p:grpSp>
      <p:grpSp>
        <p:nvGrpSpPr>
          <p:cNvPr id="113" name="Group 112">
            <a:extLst>
              <a:ext uri="{FF2B5EF4-FFF2-40B4-BE49-F238E27FC236}">
                <a16:creationId xmlns:a16="http://schemas.microsoft.com/office/drawing/2014/main" xmlns="" id="{113DFAA5-BE42-4AC6-9A7A-741799BFED7A}"/>
              </a:ext>
            </a:extLst>
          </p:cNvPr>
          <p:cNvGrpSpPr/>
          <p:nvPr/>
        </p:nvGrpSpPr>
        <p:grpSpPr>
          <a:xfrm>
            <a:off x="7666314" y="950824"/>
            <a:ext cx="2746689" cy="1612414"/>
            <a:chOff x="7666314" y="950824"/>
            <a:chExt cx="2746689" cy="1612414"/>
          </a:xfrm>
        </p:grpSpPr>
        <p:grpSp>
          <p:nvGrpSpPr>
            <p:cNvPr id="83" name="Group 82">
              <a:extLst>
                <a:ext uri="{FF2B5EF4-FFF2-40B4-BE49-F238E27FC236}">
                  <a16:creationId xmlns:a16="http://schemas.microsoft.com/office/drawing/2014/main" xmlns="" id="{4C000F92-B7C1-4735-8B55-22832F8885DE}"/>
                </a:ext>
              </a:extLst>
            </p:cNvPr>
            <p:cNvGrpSpPr/>
            <p:nvPr/>
          </p:nvGrpSpPr>
          <p:grpSpPr>
            <a:xfrm>
              <a:off x="7666315" y="950824"/>
              <a:ext cx="2140578" cy="279207"/>
              <a:chOff x="7666315" y="950824"/>
              <a:chExt cx="2140578" cy="279207"/>
            </a:xfrm>
          </p:grpSpPr>
          <p:cxnSp>
            <p:nvCxnSpPr>
              <p:cNvPr id="81" name="Straight Arrow Connector 80">
                <a:extLst>
                  <a:ext uri="{FF2B5EF4-FFF2-40B4-BE49-F238E27FC236}">
                    <a16:creationId xmlns:a16="http://schemas.microsoft.com/office/drawing/2014/main" xmlns="" id="{72A30087-1B2B-4922-AEAE-E08E90ED1137}"/>
                  </a:ext>
                </a:extLst>
              </p:cNvPr>
              <p:cNvCxnSpPr>
                <a:cxnSpLocks/>
              </p:cNvCxnSpPr>
              <p:nvPr/>
            </p:nvCxnSpPr>
            <p:spPr>
              <a:xfrm flipV="1">
                <a:off x="8593731"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10DBB672-87E9-4D56-8FA4-DCC178843232}"/>
                  </a:ext>
                </a:extLst>
              </p:cNvPr>
              <p:cNvCxnSpPr>
                <a:cxnSpLocks/>
              </p:cNvCxnSpPr>
              <p:nvPr/>
            </p:nvCxnSpPr>
            <p:spPr>
              <a:xfrm flipV="1">
                <a:off x="9163777"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xmlns="" id="{3E4E03BC-E6AD-4120-A747-6205EA9DB622}"/>
                  </a:ext>
                </a:extLst>
              </p:cNvPr>
              <p:cNvCxnSpPr/>
              <p:nvPr/>
            </p:nvCxnSpPr>
            <p:spPr>
              <a:xfrm flipV="1">
                <a:off x="7988785" y="1087158"/>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xmlns="" id="{22C0682A-C6D3-456E-AC45-12A609D20290}"/>
                  </a:ext>
                </a:extLst>
              </p:cNvPr>
              <p:cNvSpPr/>
              <p:nvPr/>
            </p:nvSpPr>
            <p:spPr>
              <a:xfrm>
                <a:off x="7666315" y="950826"/>
                <a:ext cx="378091" cy="279205"/>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77" name="Rectangle: Rounded Corners 76">
                <a:extLst>
                  <a:ext uri="{FF2B5EF4-FFF2-40B4-BE49-F238E27FC236}">
                    <a16:creationId xmlns:a16="http://schemas.microsoft.com/office/drawing/2014/main" xmlns="" id="{9A72C6A5-5AE2-47AD-8696-F249CAC60A63}"/>
                  </a:ext>
                </a:extLst>
              </p:cNvPr>
              <p:cNvSpPr/>
              <p:nvPr/>
            </p:nvSpPr>
            <p:spPr>
              <a:xfrm>
                <a:off x="8253810" y="950825"/>
                <a:ext cx="378091" cy="279205"/>
              </a:xfrm>
              <a:prstGeom prst="roundRect">
                <a:avLst/>
              </a:prstGeom>
              <a:solidFill>
                <a:srgbClr val="FFC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78" name="Rectangle: Rounded Corners 77">
                <a:extLst>
                  <a:ext uri="{FF2B5EF4-FFF2-40B4-BE49-F238E27FC236}">
                    <a16:creationId xmlns:a16="http://schemas.microsoft.com/office/drawing/2014/main" xmlns="" id="{F59D3DD4-136C-45B0-B909-5478B65C7E8E}"/>
                  </a:ext>
                </a:extLst>
              </p:cNvPr>
              <p:cNvSpPr/>
              <p:nvPr/>
            </p:nvSpPr>
            <p:spPr>
              <a:xfrm>
                <a:off x="8841305" y="950824"/>
                <a:ext cx="378091" cy="279205"/>
              </a:xfrm>
              <a:prstGeom prst="roundRect">
                <a:avLst/>
              </a:prstGeom>
              <a:solidFill>
                <a:srgbClr val="FFC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79" name="Rectangle: Rounded Corners 78">
                <a:extLst>
                  <a:ext uri="{FF2B5EF4-FFF2-40B4-BE49-F238E27FC236}">
                    <a16:creationId xmlns:a16="http://schemas.microsoft.com/office/drawing/2014/main" xmlns="" id="{672A9A1E-AA7C-44E7-9E3E-E62E5185EAB3}"/>
                  </a:ext>
                </a:extLst>
              </p:cNvPr>
              <p:cNvSpPr/>
              <p:nvPr/>
            </p:nvSpPr>
            <p:spPr>
              <a:xfrm>
                <a:off x="9428802" y="950824"/>
                <a:ext cx="378091" cy="279205"/>
              </a:xfrm>
              <a:prstGeom prst="roundRect">
                <a:avLst/>
              </a:prstGeom>
              <a:solidFill>
                <a:srgbClr val="FFC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grpSp>
        <p:grpSp>
          <p:nvGrpSpPr>
            <p:cNvPr id="84" name="Group 83">
              <a:extLst>
                <a:ext uri="{FF2B5EF4-FFF2-40B4-BE49-F238E27FC236}">
                  <a16:creationId xmlns:a16="http://schemas.microsoft.com/office/drawing/2014/main" xmlns="" id="{9DC92646-4A57-4D08-90E3-D802004215BD}"/>
                </a:ext>
              </a:extLst>
            </p:cNvPr>
            <p:cNvGrpSpPr/>
            <p:nvPr/>
          </p:nvGrpSpPr>
          <p:grpSpPr>
            <a:xfrm>
              <a:off x="7666314" y="1608121"/>
              <a:ext cx="2140578" cy="279207"/>
              <a:chOff x="7666315" y="950824"/>
              <a:chExt cx="2140578" cy="279207"/>
            </a:xfrm>
          </p:grpSpPr>
          <p:cxnSp>
            <p:nvCxnSpPr>
              <p:cNvPr id="85" name="Straight Arrow Connector 84">
                <a:extLst>
                  <a:ext uri="{FF2B5EF4-FFF2-40B4-BE49-F238E27FC236}">
                    <a16:creationId xmlns:a16="http://schemas.microsoft.com/office/drawing/2014/main" xmlns="" id="{B3AC35DA-423D-4AE8-A597-CC5BBB63C15F}"/>
                  </a:ext>
                </a:extLst>
              </p:cNvPr>
              <p:cNvCxnSpPr>
                <a:cxnSpLocks/>
              </p:cNvCxnSpPr>
              <p:nvPr/>
            </p:nvCxnSpPr>
            <p:spPr>
              <a:xfrm flipV="1">
                <a:off x="8593731"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3FF9238F-725D-4BD6-ADAC-039C5891423C}"/>
                  </a:ext>
                </a:extLst>
              </p:cNvPr>
              <p:cNvCxnSpPr>
                <a:cxnSpLocks/>
              </p:cNvCxnSpPr>
              <p:nvPr/>
            </p:nvCxnSpPr>
            <p:spPr>
              <a:xfrm flipV="1">
                <a:off x="9163777"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8506707A-2D4D-468B-A038-1E611B718CF8}"/>
                  </a:ext>
                </a:extLst>
              </p:cNvPr>
              <p:cNvCxnSpPr>
                <a:cxnSpLocks/>
              </p:cNvCxnSpPr>
              <p:nvPr/>
            </p:nvCxnSpPr>
            <p:spPr>
              <a:xfrm flipV="1">
                <a:off x="7988785" y="1087158"/>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xmlns="" id="{DD40119C-03DD-4E1A-8449-39FCA2C0E629}"/>
                  </a:ext>
                </a:extLst>
              </p:cNvPr>
              <p:cNvSpPr/>
              <p:nvPr/>
            </p:nvSpPr>
            <p:spPr>
              <a:xfrm>
                <a:off x="7666315" y="950826"/>
                <a:ext cx="378091" cy="279205"/>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89" name="Rectangle: Rounded Corners 88">
                <a:extLst>
                  <a:ext uri="{FF2B5EF4-FFF2-40B4-BE49-F238E27FC236}">
                    <a16:creationId xmlns:a16="http://schemas.microsoft.com/office/drawing/2014/main" xmlns="" id="{E1961AFD-298B-4BAA-8932-E4A26954F4CC}"/>
                  </a:ext>
                </a:extLst>
              </p:cNvPr>
              <p:cNvSpPr/>
              <p:nvPr/>
            </p:nvSpPr>
            <p:spPr>
              <a:xfrm>
                <a:off x="8253810" y="950825"/>
                <a:ext cx="378091" cy="279205"/>
              </a:xfrm>
              <a:prstGeom prst="roundRect">
                <a:avLst/>
              </a:prstGeom>
              <a:solidFill>
                <a:schemeClr val="bg2"/>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90" name="Rectangle: Rounded Corners 89">
                <a:extLst>
                  <a:ext uri="{FF2B5EF4-FFF2-40B4-BE49-F238E27FC236}">
                    <a16:creationId xmlns:a16="http://schemas.microsoft.com/office/drawing/2014/main" xmlns="" id="{DC141215-8485-47D4-A8E4-AAE79FA48175}"/>
                  </a:ext>
                </a:extLst>
              </p:cNvPr>
              <p:cNvSpPr/>
              <p:nvPr/>
            </p:nvSpPr>
            <p:spPr>
              <a:xfrm>
                <a:off x="8841305" y="950824"/>
                <a:ext cx="378091" cy="279205"/>
              </a:xfrm>
              <a:prstGeom prst="roundRect">
                <a:avLst/>
              </a:prstGeom>
              <a:solidFill>
                <a:schemeClr val="bg2"/>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91" name="Rectangle: Rounded Corners 90">
                <a:extLst>
                  <a:ext uri="{FF2B5EF4-FFF2-40B4-BE49-F238E27FC236}">
                    <a16:creationId xmlns:a16="http://schemas.microsoft.com/office/drawing/2014/main" xmlns="" id="{90F55030-DCF6-4C5C-9632-0F4C733C62D5}"/>
                  </a:ext>
                </a:extLst>
              </p:cNvPr>
              <p:cNvSpPr/>
              <p:nvPr/>
            </p:nvSpPr>
            <p:spPr>
              <a:xfrm>
                <a:off x="9428802" y="950824"/>
                <a:ext cx="378091" cy="279205"/>
              </a:xfrm>
              <a:prstGeom prst="roundRect">
                <a:avLst/>
              </a:prstGeom>
              <a:solidFill>
                <a:schemeClr val="bg2"/>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grpSp>
        <p:grpSp>
          <p:nvGrpSpPr>
            <p:cNvPr id="105" name="Group 104">
              <a:extLst>
                <a:ext uri="{FF2B5EF4-FFF2-40B4-BE49-F238E27FC236}">
                  <a16:creationId xmlns:a16="http://schemas.microsoft.com/office/drawing/2014/main" xmlns="" id="{85434A00-178B-405D-8DE4-DA72D34F1CF4}"/>
                </a:ext>
              </a:extLst>
            </p:cNvPr>
            <p:cNvGrpSpPr/>
            <p:nvPr/>
          </p:nvGrpSpPr>
          <p:grpSpPr>
            <a:xfrm>
              <a:off x="7666315" y="2282869"/>
              <a:ext cx="2746688" cy="280369"/>
              <a:chOff x="7741933" y="2282869"/>
              <a:chExt cx="2746688" cy="280369"/>
            </a:xfrm>
          </p:grpSpPr>
          <p:grpSp>
            <p:nvGrpSpPr>
              <p:cNvPr id="92" name="Group 91">
                <a:extLst>
                  <a:ext uri="{FF2B5EF4-FFF2-40B4-BE49-F238E27FC236}">
                    <a16:creationId xmlns:a16="http://schemas.microsoft.com/office/drawing/2014/main" xmlns="" id="{E4F37901-9339-4EE7-9B68-93A1AA0362DB}"/>
                  </a:ext>
                </a:extLst>
              </p:cNvPr>
              <p:cNvGrpSpPr/>
              <p:nvPr/>
            </p:nvGrpSpPr>
            <p:grpSpPr>
              <a:xfrm>
                <a:off x="7741933" y="2282869"/>
                <a:ext cx="2140578" cy="279207"/>
                <a:chOff x="7666315" y="950824"/>
                <a:chExt cx="2140578" cy="279207"/>
              </a:xfrm>
            </p:grpSpPr>
            <p:cxnSp>
              <p:nvCxnSpPr>
                <p:cNvPr id="93" name="Straight Arrow Connector 92">
                  <a:extLst>
                    <a:ext uri="{FF2B5EF4-FFF2-40B4-BE49-F238E27FC236}">
                      <a16:creationId xmlns:a16="http://schemas.microsoft.com/office/drawing/2014/main" xmlns="" id="{ECDDE6D4-268F-4CCE-A8BF-7F8AA1DF0991}"/>
                    </a:ext>
                  </a:extLst>
                </p:cNvPr>
                <p:cNvCxnSpPr>
                  <a:cxnSpLocks/>
                </p:cNvCxnSpPr>
                <p:nvPr/>
              </p:nvCxnSpPr>
              <p:spPr>
                <a:xfrm flipV="1">
                  <a:off x="8593731"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123F8BDA-E13E-4A81-92D5-7716EE967915}"/>
                    </a:ext>
                  </a:extLst>
                </p:cNvPr>
                <p:cNvCxnSpPr>
                  <a:cxnSpLocks/>
                </p:cNvCxnSpPr>
                <p:nvPr/>
              </p:nvCxnSpPr>
              <p:spPr>
                <a:xfrm flipV="1">
                  <a:off x="9163777" y="1087157"/>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xmlns="" id="{2C0086C4-F2EC-4C9F-832B-9FA720B2C79B}"/>
                    </a:ext>
                  </a:extLst>
                </p:cNvPr>
                <p:cNvCxnSpPr>
                  <a:cxnSpLocks/>
                </p:cNvCxnSpPr>
                <p:nvPr/>
              </p:nvCxnSpPr>
              <p:spPr>
                <a:xfrm flipV="1">
                  <a:off x="7988785" y="1087158"/>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xmlns="" id="{60EED40A-A14C-436E-AC29-A3C53366C566}"/>
                    </a:ext>
                  </a:extLst>
                </p:cNvPr>
                <p:cNvSpPr/>
                <p:nvPr/>
              </p:nvSpPr>
              <p:spPr>
                <a:xfrm>
                  <a:off x="7666315" y="950826"/>
                  <a:ext cx="378091" cy="279205"/>
                </a:xfrm>
                <a:prstGeom prst="roundRect">
                  <a:avLst/>
                </a:prstGeom>
                <a:solidFill>
                  <a:schemeClr val="accent5">
                    <a:lumMod val="7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97" name="Rectangle: Rounded Corners 96">
                  <a:extLst>
                    <a:ext uri="{FF2B5EF4-FFF2-40B4-BE49-F238E27FC236}">
                      <a16:creationId xmlns:a16="http://schemas.microsoft.com/office/drawing/2014/main" xmlns="" id="{EC189FBA-2DC7-4D04-ABBF-014014E6EFDD}"/>
                    </a:ext>
                  </a:extLst>
                </p:cNvPr>
                <p:cNvSpPr/>
                <p:nvPr/>
              </p:nvSpPr>
              <p:spPr>
                <a:xfrm>
                  <a:off x="8253810" y="950825"/>
                  <a:ext cx="378091" cy="279205"/>
                </a:xfrm>
                <a:prstGeom prst="roundRect">
                  <a:avLst/>
                </a:prstGeom>
                <a:solidFill>
                  <a:srgbClr val="FF0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98" name="Rectangle: Rounded Corners 97">
                  <a:extLst>
                    <a:ext uri="{FF2B5EF4-FFF2-40B4-BE49-F238E27FC236}">
                      <a16:creationId xmlns:a16="http://schemas.microsoft.com/office/drawing/2014/main" xmlns="" id="{825EB8BE-9A35-4E82-A7DD-41A718259F20}"/>
                    </a:ext>
                  </a:extLst>
                </p:cNvPr>
                <p:cNvSpPr/>
                <p:nvPr/>
              </p:nvSpPr>
              <p:spPr>
                <a:xfrm>
                  <a:off x="8841305" y="950824"/>
                  <a:ext cx="378091" cy="279205"/>
                </a:xfrm>
                <a:prstGeom prst="roundRect">
                  <a:avLst/>
                </a:prstGeom>
                <a:solidFill>
                  <a:srgbClr val="FF0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sp>
              <p:nvSpPr>
                <p:cNvPr id="99" name="Rectangle: Rounded Corners 98">
                  <a:extLst>
                    <a:ext uri="{FF2B5EF4-FFF2-40B4-BE49-F238E27FC236}">
                      <a16:creationId xmlns:a16="http://schemas.microsoft.com/office/drawing/2014/main" xmlns="" id="{899CD979-46D0-4D13-BE71-B95E7602DF54}"/>
                    </a:ext>
                  </a:extLst>
                </p:cNvPr>
                <p:cNvSpPr/>
                <p:nvPr/>
              </p:nvSpPr>
              <p:spPr>
                <a:xfrm>
                  <a:off x="9428802" y="950824"/>
                  <a:ext cx="378091" cy="279205"/>
                </a:xfrm>
                <a:prstGeom prst="roundRect">
                  <a:avLst/>
                </a:prstGeom>
                <a:solidFill>
                  <a:srgbClr val="FF0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grpSp>
          <p:cxnSp>
            <p:nvCxnSpPr>
              <p:cNvPr id="101" name="Straight Arrow Connector 100">
                <a:extLst>
                  <a:ext uri="{FF2B5EF4-FFF2-40B4-BE49-F238E27FC236}">
                    <a16:creationId xmlns:a16="http://schemas.microsoft.com/office/drawing/2014/main" xmlns="" id="{AE399034-80AB-40B2-9A84-ED395837BA95}"/>
                  </a:ext>
                </a:extLst>
              </p:cNvPr>
              <p:cNvCxnSpPr>
                <a:cxnSpLocks/>
              </p:cNvCxnSpPr>
              <p:nvPr/>
            </p:nvCxnSpPr>
            <p:spPr>
              <a:xfrm flipV="1">
                <a:off x="9880405" y="2385465"/>
                <a:ext cx="308289" cy="581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xmlns="" id="{3B52634D-52F1-4690-9AA9-0F04D68CB575}"/>
                  </a:ext>
                </a:extLst>
              </p:cNvPr>
              <p:cNvSpPr/>
              <p:nvPr/>
            </p:nvSpPr>
            <p:spPr>
              <a:xfrm>
                <a:off x="10110530" y="2284033"/>
                <a:ext cx="378091" cy="279205"/>
              </a:xfrm>
              <a:prstGeom prst="roundRect">
                <a:avLst/>
              </a:prstGeom>
              <a:solidFill>
                <a:srgbClr val="FF000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000" b="1" dirty="0">
                  <a:cs typeface="Calibri"/>
                </a:endParaRPr>
              </a:p>
            </p:txBody>
          </p:sp>
        </p:grpSp>
      </p:grpSp>
      <p:grpSp>
        <p:nvGrpSpPr>
          <p:cNvPr id="114" name="Group 113">
            <a:extLst>
              <a:ext uri="{FF2B5EF4-FFF2-40B4-BE49-F238E27FC236}">
                <a16:creationId xmlns:a16="http://schemas.microsoft.com/office/drawing/2014/main" xmlns="" id="{4605243D-04CC-4F5D-88CC-F6F32C8BACA3}"/>
              </a:ext>
            </a:extLst>
          </p:cNvPr>
          <p:cNvGrpSpPr/>
          <p:nvPr/>
        </p:nvGrpSpPr>
        <p:grpSpPr>
          <a:xfrm>
            <a:off x="9885786" y="861031"/>
            <a:ext cx="325741" cy="1087740"/>
            <a:chOff x="9885786" y="861031"/>
            <a:chExt cx="325741" cy="1087740"/>
          </a:xfrm>
        </p:grpSpPr>
        <p:sp>
          <p:nvSpPr>
            <p:cNvPr id="106" name="Multiplication Sign 105">
              <a:extLst>
                <a:ext uri="{FF2B5EF4-FFF2-40B4-BE49-F238E27FC236}">
                  <a16:creationId xmlns:a16="http://schemas.microsoft.com/office/drawing/2014/main" xmlns="" id="{C3070E73-CA12-4456-9629-2CBD62AE697A}"/>
                </a:ext>
              </a:extLst>
            </p:cNvPr>
            <p:cNvSpPr/>
            <p:nvPr/>
          </p:nvSpPr>
          <p:spPr>
            <a:xfrm>
              <a:off x="9885787" y="861031"/>
              <a:ext cx="325740" cy="47116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xmlns="" id="{A61A4A8A-62B1-4A23-9F35-08D3A798CA68}"/>
                </a:ext>
              </a:extLst>
            </p:cNvPr>
            <p:cNvSpPr/>
            <p:nvPr/>
          </p:nvSpPr>
          <p:spPr>
            <a:xfrm>
              <a:off x="9885786" y="1477610"/>
              <a:ext cx="325740" cy="47116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Half Frame 107">
            <a:extLst>
              <a:ext uri="{FF2B5EF4-FFF2-40B4-BE49-F238E27FC236}">
                <a16:creationId xmlns:a16="http://schemas.microsoft.com/office/drawing/2014/main" xmlns="" id="{F0B7330A-C738-4E12-BAE2-0080B016BD9E}"/>
              </a:ext>
            </a:extLst>
          </p:cNvPr>
          <p:cNvSpPr/>
          <p:nvPr/>
        </p:nvSpPr>
        <p:spPr>
          <a:xfrm rot="8220000" flipH="1">
            <a:off x="10512598" y="2274039"/>
            <a:ext cx="290841" cy="133787"/>
          </a:xfrm>
          <a:prstGeom prst="half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72358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0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sp>
        <p:nvSpPr>
          <p:cNvPr id="4" name="Arrow: Chevron 3">
            <a:extLst>
              <a:ext uri="{FF2B5EF4-FFF2-40B4-BE49-F238E27FC236}">
                <a16:creationId xmlns:a16="http://schemas.microsoft.com/office/drawing/2014/main" xmlns="" id="{991DC8A5-63F3-44B8-8220-613F0920BE43}"/>
              </a:ext>
            </a:extLst>
          </p:cNvPr>
          <p:cNvSpPr/>
          <p:nvPr/>
        </p:nvSpPr>
        <p:spPr>
          <a:xfrm>
            <a:off x="420797" y="1197340"/>
            <a:ext cx="8149324" cy="773630"/>
          </a:xfrm>
          <a:prstGeom prst="chevro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chemeClr val="accent5">
                    <a:lumMod val="50000"/>
                  </a:schemeClr>
                </a:solidFill>
                <a:highlight>
                  <a:srgbClr val="00FFFF"/>
                </a:highlight>
                <a:ea typeface="+mn-lt"/>
                <a:cs typeface="+mn-lt"/>
              </a:rPr>
              <a:t>Attacker populates</a:t>
            </a:r>
            <a:r>
              <a:rPr lang="en-GB" sz="2400" b="1" dirty="0">
                <a:solidFill>
                  <a:schemeClr val="accent5">
                    <a:lumMod val="50000"/>
                  </a:schemeClr>
                </a:solidFill>
                <a:ea typeface="+mn-lt"/>
                <a:cs typeface="+mn-lt"/>
              </a:rPr>
              <a:t> the </a:t>
            </a:r>
            <a:r>
              <a:rPr lang="en-GB" sz="2400" b="1" dirty="0">
                <a:solidFill>
                  <a:schemeClr val="accent5">
                    <a:lumMod val="50000"/>
                  </a:schemeClr>
                </a:solidFill>
                <a:highlight>
                  <a:srgbClr val="FFFF00"/>
                </a:highlight>
                <a:ea typeface="+mn-lt"/>
                <a:cs typeface="+mn-lt"/>
              </a:rPr>
              <a:t>victim node's peer tables</a:t>
            </a:r>
            <a:r>
              <a:rPr lang="en-GB" sz="2400" b="1" dirty="0">
                <a:solidFill>
                  <a:schemeClr val="accent5">
                    <a:lumMod val="50000"/>
                  </a:schemeClr>
                </a:solidFill>
                <a:ea typeface="+mn-lt"/>
                <a:cs typeface="+mn-lt"/>
              </a:rPr>
              <a:t> with </a:t>
            </a:r>
            <a:r>
              <a:rPr lang="en-GB" sz="2400" b="1" dirty="0">
                <a:solidFill>
                  <a:schemeClr val="accent5">
                    <a:lumMod val="50000"/>
                  </a:schemeClr>
                </a:solidFill>
                <a:highlight>
                  <a:srgbClr val="00FFFF"/>
                </a:highlight>
                <a:ea typeface="+mn-lt"/>
                <a:cs typeface="+mn-lt"/>
              </a:rPr>
              <a:t>attacker's IP addresses</a:t>
            </a:r>
            <a:endParaRPr lang="en-US" sz="2400" b="1">
              <a:solidFill>
                <a:schemeClr val="accent5">
                  <a:lumMod val="50000"/>
                </a:schemeClr>
              </a:solidFill>
              <a:highlight>
                <a:srgbClr val="00FFFF"/>
              </a:highlight>
              <a:ea typeface="+mn-lt"/>
              <a:cs typeface="+mn-lt"/>
            </a:endParaRPr>
          </a:p>
        </p:txBody>
      </p:sp>
      <p:sp>
        <p:nvSpPr>
          <p:cNvPr id="9" name="Arrow: Chevron 8">
            <a:extLst>
              <a:ext uri="{FF2B5EF4-FFF2-40B4-BE49-F238E27FC236}">
                <a16:creationId xmlns:a16="http://schemas.microsoft.com/office/drawing/2014/main" xmlns="" id="{72FC757C-D324-4FFF-B911-100EAC5E652D}"/>
              </a:ext>
            </a:extLst>
          </p:cNvPr>
          <p:cNvSpPr/>
          <p:nvPr/>
        </p:nvSpPr>
        <p:spPr>
          <a:xfrm>
            <a:off x="420796" y="3768362"/>
            <a:ext cx="8149325" cy="773630"/>
          </a:xfrm>
          <a:prstGeom prst="chevron">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solidFill>
                  <a:schemeClr val="accent5">
                    <a:lumMod val="50000"/>
                  </a:schemeClr>
                </a:solidFill>
                <a:ea typeface="+mn-lt"/>
                <a:cs typeface="+mn-lt"/>
              </a:rPr>
              <a:t>The </a:t>
            </a:r>
            <a:r>
              <a:rPr lang="en-GB" sz="2400" b="1" dirty="0">
                <a:solidFill>
                  <a:schemeClr val="accent5">
                    <a:lumMod val="50000"/>
                  </a:schemeClr>
                </a:solidFill>
                <a:highlight>
                  <a:srgbClr val="00FFFF"/>
                </a:highlight>
                <a:ea typeface="+mn-lt"/>
                <a:cs typeface="+mn-lt"/>
              </a:rPr>
              <a:t>victim establishes</a:t>
            </a:r>
            <a:r>
              <a:rPr lang="en-GB" sz="2400" b="1" dirty="0">
                <a:solidFill>
                  <a:schemeClr val="accent5">
                    <a:lumMod val="50000"/>
                  </a:schemeClr>
                </a:solidFill>
                <a:ea typeface="+mn-lt"/>
                <a:cs typeface="+mn-lt"/>
              </a:rPr>
              <a:t> </a:t>
            </a:r>
            <a:r>
              <a:rPr lang="en-GB" sz="2400" b="1" dirty="0">
                <a:solidFill>
                  <a:schemeClr val="accent5">
                    <a:lumMod val="50000"/>
                  </a:schemeClr>
                </a:solidFill>
                <a:highlight>
                  <a:srgbClr val="FFFF00"/>
                </a:highlight>
                <a:ea typeface="+mn-lt"/>
                <a:cs typeface="+mn-lt"/>
              </a:rPr>
              <a:t>all new outgoing connections</a:t>
            </a:r>
            <a:r>
              <a:rPr lang="en-GB" sz="2400" b="1" dirty="0">
                <a:solidFill>
                  <a:schemeClr val="accent5">
                    <a:lumMod val="50000"/>
                  </a:schemeClr>
                </a:solidFill>
                <a:ea typeface="+mn-lt"/>
                <a:cs typeface="+mn-lt"/>
              </a:rPr>
              <a:t> to </a:t>
            </a:r>
            <a:r>
              <a:rPr lang="en-GB" sz="2400" b="1" dirty="0">
                <a:solidFill>
                  <a:schemeClr val="accent5">
                    <a:lumMod val="50000"/>
                  </a:schemeClr>
                </a:solidFill>
                <a:highlight>
                  <a:srgbClr val="00FFFF"/>
                </a:highlight>
                <a:ea typeface="+mn-lt"/>
                <a:cs typeface="+mn-lt"/>
              </a:rPr>
              <a:t>attacker IP addresses </a:t>
            </a:r>
            <a:endParaRPr lang="en-US" sz="2400" b="1" dirty="0">
              <a:solidFill>
                <a:schemeClr val="accent5">
                  <a:lumMod val="50000"/>
                </a:schemeClr>
              </a:solidFill>
              <a:highlight>
                <a:srgbClr val="00FFFF"/>
              </a:highlight>
              <a:cs typeface="Calibri"/>
            </a:endParaRPr>
          </a:p>
        </p:txBody>
      </p:sp>
      <p:sp>
        <p:nvSpPr>
          <p:cNvPr id="10" name="Arrow: Chevron 9">
            <a:extLst>
              <a:ext uri="{FF2B5EF4-FFF2-40B4-BE49-F238E27FC236}">
                <a16:creationId xmlns:a16="http://schemas.microsoft.com/office/drawing/2014/main" xmlns="" id="{45F8367E-57D9-4CCF-B24A-F9A67ABB3FA3}"/>
              </a:ext>
            </a:extLst>
          </p:cNvPr>
          <p:cNvSpPr/>
          <p:nvPr/>
        </p:nvSpPr>
        <p:spPr>
          <a:xfrm flipH="1">
            <a:off x="3590953" y="2488667"/>
            <a:ext cx="8149326" cy="773630"/>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dirty="0">
                <a:solidFill>
                  <a:schemeClr val="accent5">
                    <a:lumMod val="50000"/>
                  </a:schemeClr>
                </a:solidFill>
                <a:highlight>
                  <a:srgbClr val="00FF00"/>
                </a:highlight>
                <a:ea typeface="+mn-lt"/>
                <a:cs typeface="+mn-lt"/>
              </a:rPr>
              <a:t>Victim node restarts</a:t>
            </a:r>
            <a:r>
              <a:rPr lang="en-GB" sz="2400" b="1" dirty="0">
                <a:solidFill>
                  <a:schemeClr val="accent5">
                    <a:lumMod val="50000"/>
                  </a:schemeClr>
                </a:solidFill>
                <a:ea typeface="+mn-lt"/>
                <a:cs typeface="+mn-lt"/>
              </a:rPr>
              <a:t> and </a:t>
            </a:r>
            <a:r>
              <a:rPr lang="en-GB" sz="2400" b="1" dirty="0">
                <a:solidFill>
                  <a:schemeClr val="accent5">
                    <a:lumMod val="50000"/>
                  </a:schemeClr>
                </a:solidFill>
                <a:highlight>
                  <a:srgbClr val="FF00FF"/>
                </a:highlight>
                <a:ea typeface="+mn-lt"/>
                <a:cs typeface="+mn-lt"/>
              </a:rPr>
              <a:t>loses current outgoing connections</a:t>
            </a:r>
            <a:endParaRPr lang="en-GB" sz="2400" b="1" dirty="0">
              <a:solidFill>
                <a:schemeClr val="accent5">
                  <a:lumMod val="50000"/>
                </a:schemeClr>
              </a:solidFill>
              <a:highlight>
                <a:srgbClr val="FF00FF"/>
              </a:highlight>
              <a:cs typeface="Calibri"/>
            </a:endParaRPr>
          </a:p>
        </p:txBody>
      </p:sp>
    </p:spTree>
    <p:extLst>
      <p:ext uri="{BB962C8B-B14F-4D97-AF65-F5344CB8AC3E}">
        <p14:creationId xmlns:p14="http://schemas.microsoft.com/office/powerpoint/2010/main" val="5017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sp>
        <p:nvSpPr>
          <p:cNvPr id="2" name="Rectangle: Rounded Corners 1">
            <a:extLst>
              <a:ext uri="{FF2B5EF4-FFF2-40B4-BE49-F238E27FC236}">
                <a16:creationId xmlns:a16="http://schemas.microsoft.com/office/drawing/2014/main" xmlns="" id="{7299ED54-1995-4613-B1D2-C62AC3048D96}"/>
              </a:ext>
            </a:extLst>
          </p:cNvPr>
          <p:cNvSpPr/>
          <p:nvPr/>
        </p:nvSpPr>
        <p:spPr>
          <a:xfrm>
            <a:off x="319706" y="910110"/>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1. Populating of IP addresses</a:t>
            </a:r>
            <a:endParaRPr lang="en-US" sz="2400" b="1" dirty="0">
              <a:ea typeface="+mn-lt"/>
              <a:cs typeface="+mn-lt"/>
            </a:endParaRPr>
          </a:p>
        </p:txBody>
      </p:sp>
      <p:sp>
        <p:nvSpPr>
          <p:cNvPr id="5" name="TextBox 4">
            <a:extLst>
              <a:ext uri="{FF2B5EF4-FFF2-40B4-BE49-F238E27FC236}">
                <a16:creationId xmlns:a16="http://schemas.microsoft.com/office/drawing/2014/main" xmlns="" id="{201C7245-0142-4BC0-9496-1FCF108AE953}"/>
              </a:ext>
            </a:extLst>
          </p:cNvPr>
          <p:cNvSpPr txBox="1"/>
          <p:nvPr/>
        </p:nvSpPr>
        <p:spPr>
          <a:xfrm>
            <a:off x="317448" y="1329574"/>
            <a:ext cx="11113564" cy="2579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ea typeface="+mn-lt"/>
                <a:cs typeface="+mn-lt"/>
              </a:rPr>
              <a:t>Each node picks its peers from IP addresses stored in </a:t>
            </a:r>
            <a:r>
              <a:rPr lang="en-GB" sz="2200" b="1" dirty="0">
                <a:solidFill>
                  <a:srgbClr val="002060"/>
                </a:solidFill>
                <a:highlight>
                  <a:srgbClr val="C0C0C0"/>
                </a:highlight>
                <a:ea typeface="+mn-lt"/>
                <a:cs typeface="+mn-lt"/>
              </a:rPr>
              <a:t>two tables</a:t>
            </a:r>
            <a:endParaRPr lang="en-GB" sz="2200" b="1" dirty="0">
              <a:solidFill>
                <a:srgbClr val="002060"/>
              </a:solidFill>
              <a:highlight>
                <a:srgbClr val="C0C0C0"/>
              </a:highlight>
              <a:cs typeface="Calibri"/>
            </a:endParaRPr>
          </a:p>
          <a:p>
            <a:pPr marL="742950" lvl="1" indent="-285750">
              <a:lnSpc>
                <a:spcPct val="150000"/>
              </a:lnSpc>
              <a:buFont typeface="Wingdings"/>
              <a:buChar char="Ø"/>
            </a:pPr>
            <a:r>
              <a:rPr lang="en-GB" sz="2200" b="1" dirty="0">
                <a:solidFill>
                  <a:srgbClr val="002060"/>
                </a:solidFill>
                <a:highlight>
                  <a:srgbClr val="FFFF00"/>
                </a:highlight>
                <a:cs typeface="Calibri"/>
              </a:rPr>
              <a:t>New table:</a:t>
            </a:r>
            <a:r>
              <a:rPr lang="en-GB" sz="2200" b="1" dirty="0">
                <a:solidFill>
                  <a:srgbClr val="002060"/>
                </a:solidFill>
                <a:cs typeface="Calibri"/>
              </a:rPr>
              <a:t> IPs the node has </a:t>
            </a:r>
            <a:r>
              <a:rPr lang="en-GB" sz="2200" b="1" dirty="0">
                <a:solidFill>
                  <a:srgbClr val="002060"/>
                </a:solidFill>
                <a:highlight>
                  <a:srgbClr val="C0C0C0"/>
                </a:highlight>
                <a:cs typeface="Calibri"/>
              </a:rPr>
              <a:t>heard about </a:t>
            </a:r>
          </a:p>
          <a:p>
            <a:pPr marL="742950" lvl="1" indent="-285750">
              <a:lnSpc>
                <a:spcPct val="150000"/>
              </a:lnSpc>
              <a:buFont typeface="Wingdings"/>
              <a:buChar char="Ø"/>
            </a:pPr>
            <a:r>
              <a:rPr lang="en-GB" sz="2200" b="1" dirty="0">
                <a:solidFill>
                  <a:srgbClr val="002060"/>
                </a:solidFill>
                <a:highlight>
                  <a:srgbClr val="00FF00"/>
                </a:highlight>
                <a:cs typeface="Calibri"/>
              </a:rPr>
              <a:t>Tried table:</a:t>
            </a:r>
            <a:r>
              <a:rPr lang="en-GB" sz="2200" b="1" dirty="0">
                <a:solidFill>
                  <a:srgbClr val="002060"/>
                </a:solidFill>
                <a:cs typeface="Calibri"/>
              </a:rPr>
              <a:t> IPs the </a:t>
            </a:r>
            <a:r>
              <a:rPr lang="en-GB" sz="2200" b="1" dirty="0">
                <a:solidFill>
                  <a:srgbClr val="002060"/>
                </a:solidFill>
                <a:highlight>
                  <a:srgbClr val="C0C0C0"/>
                </a:highlight>
                <a:cs typeface="Calibri"/>
              </a:rPr>
              <a:t>node peered</a:t>
            </a:r>
            <a:r>
              <a:rPr lang="en-GB" sz="2200" b="1" dirty="0">
                <a:solidFill>
                  <a:srgbClr val="002060"/>
                </a:solidFill>
                <a:cs typeface="Calibri"/>
              </a:rPr>
              <a:t> with some point</a:t>
            </a:r>
          </a:p>
          <a:p>
            <a:pPr marL="285750" indent="-285750">
              <a:lnSpc>
                <a:spcPct val="150000"/>
              </a:lnSpc>
              <a:buFont typeface="Wingdings"/>
              <a:buChar char="ü"/>
            </a:pPr>
            <a:r>
              <a:rPr lang="en-GB" sz="2200" b="1" dirty="0">
                <a:solidFill>
                  <a:srgbClr val="002060"/>
                </a:solidFill>
                <a:cs typeface="Calibri"/>
              </a:rPr>
              <a:t>The tables also </a:t>
            </a:r>
            <a:r>
              <a:rPr lang="en-GB" sz="2200" b="1" dirty="0">
                <a:solidFill>
                  <a:srgbClr val="002060"/>
                </a:solidFill>
                <a:highlight>
                  <a:srgbClr val="C0C0C0"/>
                </a:highlight>
                <a:cs typeface="Calibri"/>
              </a:rPr>
              <a:t>store a timestamp</a:t>
            </a:r>
            <a:r>
              <a:rPr lang="en-GB" sz="2200" b="1" dirty="0">
                <a:solidFill>
                  <a:srgbClr val="002060"/>
                </a:solidFill>
                <a:cs typeface="Calibri"/>
              </a:rPr>
              <a:t> for each IP</a:t>
            </a:r>
          </a:p>
          <a:p>
            <a:pPr marL="285750" indent="-285750">
              <a:lnSpc>
                <a:spcPct val="150000"/>
              </a:lnSpc>
              <a:buFont typeface="Wingdings"/>
              <a:buChar char="ü"/>
            </a:pPr>
            <a:r>
              <a:rPr lang="en-GB" sz="2200" b="1" dirty="0">
                <a:solidFill>
                  <a:srgbClr val="002060"/>
                </a:solidFill>
                <a:cs typeface="Calibri"/>
              </a:rPr>
              <a:t>Each table stores the IPs in </a:t>
            </a:r>
            <a:r>
              <a:rPr lang="en-GB" sz="2200" b="1" dirty="0">
                <a:solidFill>
                  <a:srgbClr val="002060"/>
                </a:solidFill>
                <a:highlight>
                  <a:srgbClr val="C0C0C0"/>
                </a:highlight>
                <a:cs typeface="Calibri"/>
              </a:rPr>
              <a:t>buckets</a:t>
            </a:r>
          </a:p>
        </p:txBody>
      </p:sp>
      <p:sp>
        <p:nvSpPr>
          <p:cNvPr id="7" name="TextBox 6">
            <a:extLst>
              <a:ext uri="{FF2B5EF4-FFF2-40B4-BE49-F238E27FC236}">
                <a16:creationId xmlns:a16="http://schemas.microsoft.com/office/drawing/2014/main" xmlns="" id="{7459A928-C9F6-4972-8736-9138A32EF38B}"/>
              </a:ext>
            </a:extLst>
          </p:cNvPr>
          <p:cNvSpPr txBox="1"/>
          <p:nvPr/>
        </p:nvSpPr>
        <p:spPr>
          <a:xfrm>
            <a:off x="5414122" y="3436417"/>
            <a:ext cx="672770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cs typeface="Calibri"/>
              </a:rPr>
              <a:t>To find an IP to </a:t>
            </a:r>
            <a:r>
              <a:rPr lang="en-GB" sz="2200" b="1" dirty="0">
                <a:solidFill>
                  <a:srgbClr val="002060"/>
                </a:solidFill>
                <a:highlight>
                  <a:srgbClr val="C0C0C0"/>
                </a:highlight>
                <a:cs typeface="Calibri"/>
              </a:rPr>
              <a:t>make an outgoing connection</a:t>
            </a:r>
            <a:r>
              <a:rPr lang="en-GB" sz="2200" b="1" dirty="0">
                <a:solidFill>
                  <a:srgbClr val="002060"/>
                </a:solidFill>
                <a:cs typeface="Calibri"/>
              </a:rPr>
              <a:t> to:</a:t>
            </a:r>
          </a:p>
          <a:p>
            <a:pPr marL="800100" lvl="1" indent="-342900">
              <a:lnSpc>
                <a:spcPct val="150000"/>
              </a:lnSpc>
              <a:buAutoNum type="arabicPeriod"/>
            </a:pPr>
            <a:r>
              <a:rPr lang="en-GB" sz="2200" b="1" dirty="0">
                <a:solidFill>
                  <a:srgbClr val="002060"/>
                </a:solidFill>
                <a:highlight>
                  <a:srgbClr val="FFFF00"/>
                </a:highlight>
                <a:cs typeface="Calibri"/>
              </a:rPr>
              <a:t>Choose new </a:t>
            </a:r>
            <a:r>
              <a:rPr lang="en-GB" sz="2200" b="1">
                <a:solidFill>
                  <a:srgbClr val="002060"/>
                </a:solidFill>
                <a:highlight>
                  <a:srgbClr val="FFFF00"/>
                </a:highlight>
                <a:cs typeface="Calibri"/>
              </a:rPr>
              <a:t>or </a:t>
            </a:r>
            <a:r>
              <a:rPr lang="en-GB" sz="2200" b="1" smtClean="0">
                <a:solidFill>
                  <a:srgbClr val="002060"/>
                </a:solidFill>
                <a:highlight>
                  <a:srgbClr val="FFFF00"/>
                </a:highlight>
                <a:cs typeface="Calibri"/>
              </a:rPr>
              <a:t>tried </a:t>
            </a:r>
            <a:r>
              <a:rPr lang="en-GB" sz="2200" b="1" dirty="0">
                <a:solidFill>
                  <a:srgbClr val="002060"/>
                </a:solidFill>
                <a:highlight>
                  <a:srgbClr val="FFFF00"/>
                </a:highlight>
                <a:cs typeface="Calibri"/>
              </a:rPr>
              <a:t>table</a:t>
            </a:r>
            <a:r>
              <a:rPr lang="en-GB" sz="2200" b="1" dirty="0">
                <a:solidFill>
                  <a:srgbClr val="002060"/>
                </a:solidFill>
                <a:cs typeface="Calibri"/>
              </a:rPr>
              <a:t> to select from</a:t>
            </a:r>
          </a:p>
          <a:p>
            <a:pPr marL="800100" lvl="1" indent="-342900">
              <a:lnSpc>
                <a:spcPct val="150000"/>
              </a:lnSpc>
              <a:buAutoNum type="arabicPeriod"/>
            </a:pPr>
            <a:r>
              <a:rPr lang="en-GB" sz="2200" b="1" dirty="0">
                <a:solidFill>
                  <a:srgbClr val="002060"/>
                </a:solidFill>
                <a:cs typeface="Calibri"/>
              </a:rPr>
              <a:t>Select an IP with </a:t>
            </a:r>
            <a:r>
              <a:rPr lang="en-GB" sz="2200" b="1" dirty="0">
                <a:solidFill>
                  <a:srgbClr val="002060"/>
                </a:solidFill>
                <a:highlight>
                  <a:srgbClr val="00FF00"/>
                </a:highlight>
                <a:cs typeface="Calibri"/>
              </a:rPr>
              <a:t>newest timestamp</a:t>
            </a:r>
          </a:p>
          <a:p>
            <a:pPr marL="800100" lvl="1" indent="-342900">
              <a:lnSpc>
                <a:spcPct val="150000"/>
              </a:lnSpc>
              <a:buAutoNum type="arabicPeriod"/>
            </a:pPr>
            <a:r>
              <a:rPr lang="en-GB" sz="2200" b="1" dirty="0">
                <a:solidFill>
                  <a:srgbClr val="002060"/>
                </a:solidFill>
                <a:highlight>
                  <a:srgbClr val="00FFFF"/>
                </a:highlight>
                <a:cs typeface="Calibri"/>
              </a:rPr>
              <a:t>Attempt an outgoing connection</a:t>
            </a:r>
            <a:r>
              <a:rPr lang="en-GB" sz="2200" b="1" dirty="0">
                <a:solidFill>
                  <a:srgbClr val="002060"/>
                </a:solidFill>
                <a:cs typeface="Calibri"/>
              </a:rPr>
              <a:t> to that IP</a:t>
            </a:r>
          </a:p>
        </p:txBody>
      </p:sp>
      <p:sp>
        <p:nvSpPr>
          <p:cNvPr id="9" name="Scroll: Horizontal 8">
            <a:extLst>
              <a:ext uri="{FF2B5EF4-FFF2-40B4-BE49-F238E27FC236}">
                <a16:creationId xmlns:a16="http://schemas.microsoft.com/office/drawing/2014/main" xmlns="" id="{B7BB74F7-3463-45C8-8969-D49593D7D102}"/>
              </a:ext>
            </a:extLst>
          </p:cNvPr>
          <p:cNvSpPr/>
          <p:nvPr/>
        </p:nvSpPr>
        <p:spPr>
          <a:xfrm>
            <a:off x="339191" y="5445941"/>
            <a:ext cx="11831351"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200" b="1" dirty="0">
                <a:solidFill>
                  <a:srgbClr val="FF0000"/>
                </a:solidFill>
                <a:cs typeface="Calibri" panose="020F0502020204030204"/>
              </a:rPr>
              <a:t>Attacker populates</a:t>
            </a:r>
            <a:r>
              <a:rPr lang="en-GB" sz="2200" b="1" dirty="0">
                <a:cs typeface="Calibri" panose="020F0502020204030204"/>
              </a:rPr>
              <a:t> tables with </a:t>
            </a:r>
            <a:r>
              <a:rPr lang="en-GB" sz="2200" b="1" dirty="0">
                <a:solidFill>
                  <a:srgbClr val="FF0000"/>
                </a:solidFill>
                <a:cs typeface="Calibri" panose="020F0502020204030204"/>
              </a:rPr>
              <a:t>attacker IPs</a:t>
            </a:r>
            <a:r>
              <a:rPr lang="en-GB" sz="2200" b="1" dirty="0">
                <a:cs typeface="Calibri" panose="020F0502020204030204"/>
              </a:rPr>
              <a:t> so that the victim node only connects to the attacker IPs</a:t>
            </a:r>
          </a:p>
        </p:txBody>
      </p:sp>
      <p:grpSp>
        <p:nvGrpSpPr>
          <p:cNvPr id="14" name="Group 13">
            <a:extLst>
              <a:ext uri="{FF2B5EF4-FFF2-40B4-BE49-F238E27FC236}">
                <a16:creationId xmlns:a16="http://schemas.microsoft.com/office/drawing/2014/main" xmlns="" id="{C39A235B-5AFB-48BF-AFEB-804EF5A90EF0}"/>
              </a:ext>
            </a:extLst>
          </p:cNvPr>
          <p:cNvGrpSpPr/>
          <p:nvPr/>
        </p:nvGrpSpPr>
        <p:grpSpPr>
          <a:xfrm>
            <a:off x="47234" y="4577594"/>
            <a:ext cx="10815696" cy="1974701"/>
            <a:chOff x="372974" y="4298388"/>
            <a:chExt cx="10815696" cy="1974701"/>
          </a:xfrm>
        </p:grpSpPr>
        <p:sp>
          <p:nvSpPr>
            <p:cNvPr id="11" name="Scroll: Horizontal 10">
              <a:extLst>
                <a:ext uri="{FF2B5EF4-FFF2-40B4-BE49-F238E27FC236}">
                  <a16:creationId xmlns:a16="http://schemas.microsoft.com/office/drawing/2014/main" xmlns="" id="{3486C4E1-69E5-4B9E-A88B-0C7008D3D553}"/>
                </a:ext>
              </a:extLst>
            </p:cNvPr>
            <p:cNvSpPr/>
            <p:nvPr/>
          </p:nvSpPr>
          <p:spPr>
            <a:xfrm>
              <a:off x="1492079" y="5691409"/>
              <a:ext cx="9696591"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200" b="1" dirty="0">
                  <a:solidFill>
                    <a:srgbClr val="FF0000"/>
                  </a:solidFill>
                  <a:highlight>
                    <a:srgbClr val="FFFF00"/>
                  </a:highlight>
                  <a:cs typeface="Calibri" panose="020F0502020204030204"/>
                </a:rPr>
                <a:t>Selection Bias:</a:t>
              </a:r>
              <a:r>
                <a:rPr lang="en-GB" sz="2200" b="1" dirty="0">
                  <a:highlight>
                    <a:srgbClr val="FFFF00"/>
                  </a:highlight>
                  <a:cs typeface="Calibri" panose="020F0502020204030204"/>
                </a:rPr>
                <a:t> </a:t>
              </a:r>
              <a:r>
                <a:rPr lang="en-GB" sz="2200" b="1" dirty="0">
                  <a:cs typeface="Calibri" panose="020F0502020204030204"/>
                </a:rPr>
                <a:t>Attacker ensures its IPs are the </a:t>
              </a:r>
              <a:r>
                <a:rPr lang="en-GB" sz="2200" b="1" dirty="0">
                  <a:solidFill>
                    <a:srgbClr val="FF0000"/>
                  </a:solidFill>
                  <a:cs typeface="Calibri" panose="020F0502020204030204"/>
                </a:rPr>
                <a:t>newer one</a:t>
              </a:r>
            </a:p>
          </p:txBody>
        </p:sp>
        <p:sp>
          <p:nvSpPr>
            <p:cNvPr id="13" name="Arrow: Curved Right 12">
              <a:extLst>
                <a:ext uri="{FF2B5EF4-FFF2-40B4-BE49-F238E27FC236}">
                  <a16:creationId xmlns:a16="http://schemas.microsoft.com/office/drawing/2014/main" xmlns="" id="{647AD9C9-E8F6-4FF6-9F62-D8530ADB898D}"/>
                </a:ext>
              </a:extLst>
            </p:cNvPr>
            <p:cNvSpPr/>
            <p:nvPr/>
          </p:nvSpPr>
          <p:spPr>
            <a:xfrm rot="10800000" flipH="1">
              <a:off x="372974" y="4298388"/>
              <a:ext cx="953955" cy="1843923"/>
            </a:xfrm>
            <a:prstGeom prst="curvedRightArrow">
              <a:avLst/>
            </a:prstGeom>
            <a:solidFill>
              <a:srgbClr val="FCA2F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407251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Risks </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dirty="0">
                <a:cs typeface="Calibri"/>
              </a:rPr>
              <a:t>2</a:t>
            </a:r>
          </a:p>
        </p:txBody>
      </p:sp>
      <p:sp>
        <p:nvSpPr>
          <p:cNvPr id="4" name="Rectangle: Rounded Corners 3">
            <a:extLst>
              <a:ext uri="{FF2B5EF4-FFF2-40B4-BE49-F238E27FC236}">
                <a16:creationId xmlns:a16="http://schemas.microsoft.com/office/drawing/2014/main" xmlns="" id="{2B670A2A-A92E-48A1-9872-46D0E566FDB2}"/>
              </a:ext>
            </a:extLst>
          </p:cNvPr>
          <p:cNvSpPr/>
          <p:nvPr/>
        </p:nvSpPr>
        <p:spPr>
          <a:xfrm>
            <a:off x="5072027" y="1195133"/>
            <a:ext cx="1006304" cy="47116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a:cs typeface="Calibri"/>
              </a:rPr>
              <a:t>Risk</a:t>
            </a:r>
          </a:p>
        </p:txBody>
      </p:sp>
      <p:cxnSp>
        <p:nvCxnSpPr>
          <p:cNvPr id="11" name="Connector: Elbow 10">
            <a:extLst>
              <a:ext uri="{FF2B5EF4-FFF2-40B4-BE49-F238E27FC236}">
                <a16:creationId xmlns:a16="http://schemas.microsoft.com/office/drawing/2014/main" xmlns="" id="{DAF04915-4325-4D25-A20F-2FEA51C3CF39}"/>
              </a:ext>
            </a:extLst>
          </p:cNvPr>
          <p:cNvCxnSpPr>
            <a:cxnSpLocks/>
          </p:cNvCxnSpPr>
          <p:nvPr/>
        </p:nvCxnSpPr>
        <p:spPr>
          <a:xfrm flipH="1">
            <a:off x="4158426" y="1433258"/>
            <a:ext cx="914400" cy="914400"/>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57E97D85-F17F-48B0-863F-E8B6EB602365}"/>
              </a:ext>
            </a:extLst>
          </p:cNvPr>
          <p:cNvCxnSpPr>
            <a:cxnSpLocks/>
          </p:cNvCxnSpPr>
          <p:nvPr/>
        </p:nvCxnSpPr>
        <p:spPr>
          <a:xfrm>
            <a:off x="6079130" y="1433257"/>
            <a:ext cx="1040042" cy="914400"/>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xmlns="" id="{51BA71AD-BAD8-42A4-ACB8-8BA58B004255}"/>
              </a:ext>
            </a:extLst>
          </p:cNvPr>
          <p:cNvSpPr/>
          <p:nvPr/>
        </p:nvSpPr>
        <p:spPr>
          <a:xfrm>
            <a:off x="127752" y="1922232"/>
            <a:ext cx="4031036" cy="8492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Blockchain operation mechanism</a:t>
            </a:r>
          </a:p>
        </p:txBody>
      </p:sp>
      <p:sp>
        <p:nvSpPr>
          <p:cNvPr id="15" name="Rectangle: Rounded Corners 14">
            <a:extLst>
              <a:ext uri="{FF2B5EF4-FFF2-40B4-BE49-F238E27FC236}">
                <a16:creationId xmlns:a16="http://schemas.microsoft.com/office/drawing/2014/main" xmlns="" id="{C5080C3B-FB0C-49A2-9860-71A9AA045624}"/>
              </a:ext>
            </a:extLst>
          </p:cNvPr>
          <p:cNvSpPr/>
          <p:nvPr/>
        </p:nvSpPr>
        <p:spPr>
          <a:xfrm>
            <a:off x="7119538" y="1893148"/>
            <a:ext cx="3821632" cy="8667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Smart contract execution</a:t>
            </a:r>
          </a:p>
        </p:txBody>
      </p:sp>
      <p:grpSp>
        <p:nvGrpSpPr>
          <p:cNvPr id="30" name="Group 29">
            <a:extLst>
              <a:ext uri="{FF2B5EF4-FFF2-40B4-BE49-F238E27FC236}">
                <a16:creationId xmlns:a16="http://schemas.microsoft.com/office/drawing/2014/main" xmlns="" id="{CAF3A20A-B0AA-4055-9FDC-FCDF149A01D5}"/>
              </a:ext>
            </a:extLst>
          </p:cNvPr>
          <p:cNvGrpSpPr/>
          <p:nvPr/>
        </p:nvGrpSpPr>
        <p:grpSpPr>
          <a:xfrm>
            <a:off x="569831" y="2779848"/>
            <a:ext cx="4141332" cy="2779216"/>
            <a:chOff x="1093342" y="2779848"/>
            <a:chExt cx="4141332" cy="2779216"/>
          </a:xfrm>
        </p:grpSpPr>
        <p:cxnSp>
          <p:nvCxnSpPr>
            <p:cNvPr id="16" name="Straight Arrow Connector 15">
              <a:extLst>
                <a:ext uri="{FF2B5EF4-FFF2-40B4-BE49-F238E27FC236}">
                  <a16:creationId xmlns:a16="http://schemas.microsoft.com/office/drawing/2014/main" xmlns="" id="{EB6369B8-8565-459D-9269-FAB42CA62137}"/>
                </a:ext>
              </a:extLst>
            </p:cNvPr>
            <p:cNvCxnSpPr/>
            <p:nvPr/>
          </p:nvCxnSpPr>
          <p:spPr>
            <a:xfrm flipH="1">
              <a:off x="1107517" y="2779848"/>
              <a:ext cx="11634" cy="250703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31ABC38-B012-46BE-880A-7939B8AD128E}"/>
                </a:ext>
              </a:extLst>
            </p:cNvPr>
            <p:cNvCxnSpPr/>
            <p:nvPr/>
          </p:nvCxnSpPr>
          <p:spPr>
            <a:xfrm flipV="1">
              <a:off x="1093342" y="3203090"/>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9D351D12-FF87-42BF-8A10-EA9848A5DEF4}"/>
                </a:ext>
              </a:extLst>
            </p:cNvPr>
            <p:cNvCxnSpPr>
              <a:cxnSpLocks/>
            </p:cNvCxnSpPr>
            <p:nvPr/>
          </p:nvCxnSpPr>
          <p:spPr>
            <a:xfrm flipV="1">
              <a:off x="1110791" y="3709151"/>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AF5E5EA-BD7E-41FE-ABD6-1F1AF4E17182}"/>
                </a:ext>
              </a:extLst>
            </p:cNvPr>
            <p:cNvCxnSpPr>
              <a:cxnSpLocks/>
            </p:cNvCxnSpPr>
            <p:nvPr/>
          </p:nvCxnSpPr>
          <p:spPr>
            <a:xfrm flipV="1">
              <a:off x="1110791" y="4232662"/>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2E8EAD41-E6F0-4011-BB80-E5E314F57FC1}"/>
                </a:ext>
              </a:extLst>
            </p:cNvPr>
            <p:cNvCxnSpPr>
              <a:cxnSpLocks/>
            </p:cNvCxnSpPr>
            <p:nvPr/>
          </p:nvCxnSpPr>
          <p:spPr>
            <a:xfrm flipV="1">
              <a:off x="1110792" y="4721273"/>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D2D1249B-51BE-4AFC-BC46-52C4D53C4E06}"/>
                </a:ext>
              </a:extLst>
            </p:cNvPr>
            <p:cNvCxnSpPr>
              <a:cxnSpLocks/>
            </p:cNvCxnSpPr>
            <p:nvPr/>
          </p:nvCxnSpPr>
          <p:spPr>
            <a:xfrm flipV="1">
              <a:off x="1093342" y="5250601"/>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EBF2B0D7-46C8-463F-A080-62A3E5256F20}"/>
                </a:ext>
              </a:extLst>
            </p:cNvPr>
            <p:cNvSpPr txBox="1"/>
            <p:nvPr/>
          </p:nvSpPr>
          <p:spPr>
            <a:xfrm>
              <a:off x="1671310" y="3020806"/>
              <a:ext cx="27373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51% vulnerability</a:t>
              </a:r>
              <a:endParaRPr lang="en-US" sz="2400">
                <a:cs typeface="Calibri"/>
              </a:endParaRPr>
            </a:p>
          </p:txBody>
        </p:sp>
        <p:sp>
          <p:nvSpPr>
            <p:cNvPr id="25" name="TextBox 24">
              <a:extLst>
                <a:ext uri="{FF2B5EF4-FFF2-40B4-BE49-F238E27FC236}">
                  <a16:creationId xmlns:a16="http://schemas.microsoft.com/office/drawing/2014/main" xmlns="" id="{BBCA541F-38D4-4678-B45A-7D9C0FC40C0E}"/>
                </a:ext>
              </a:extLst>
            </p:cNvPr>
            <p:cNvSpPr txBox="1"/>
            <p:nvPr/>
          </p:nvSpPr>
          <p:spPr>
            <a:xfrm>
              <a:off x="1671310" y="3526867"/>
              <a:ext cx="28013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Private key security</a:t>
              </a:r>
              <a:endParaRPr lang="en-US" sz="2400" dirty="0">
                <a:cs typeface="Calibri"/>
              </a:endParaRPr>
            </a:p>
          </p:txBody>
        </p:sp>
        <p:sp>
          <p:nvSpPr>
            <p:cNvPr id="26" name="TextBox 25">
              <a:extLst>
                <a:ext uri="{FF2B5EF4-FFF2-40B4-BE49-F238E27FC236}">
                  <a16:creationId xmlns:a16="http://schemas.microsoft.com/office/drawing/2014/main" xmlns="" id="{443AE3C3-3DCE-4595-9FB1-4A4A70DEE19D}"/>
                </a:ext>
              </a:extLst>
            </p:cNvPr>
            <p:cNvSpPr txBox="1"/>
            <p:nvPr/>
          </p:nvSpPr>
          <p:spPr>
            <a:xfrm>
              <a:off x="1671309" y="4050377"/>
              <a:ext cx="28013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Criminal activity</a:t>
              </a:r>
              <a:endParaRPr lang="en-US" sz="2400" dirty="0">
                <a:cs typeface="Calibri"/>
              </a:endParaRPr>
            </a:p>
          </p:txBody>
        </p:sp>
        <p:sp>
          <p:nvSpPr>
            <p:cNvPr id="27" name="TextBox 26">
              <a:extLst>
                <a:ext uri="{FF2B5EF4-FFF2-40B4-BE49-F238E27FC236}">
                  <a16:creationId xmlns:a16="http://schemas.microsoft.com/office/drawing/2014/main" xmlns="" id="{D4B082EC-1585-4EB8-9413-93DCE29AD6AA}"/>
                </a:ext>
              </a:extLst>
            </p:cNvPr>
            <p:cNvSpPr txBox="1"/>
            <p:nvPr/>
          </p:nvSpPr>
          <p:spPr>
            <a:xfrm>
              <a:off x="1653858" y="4538987"/>
              <a:ext cx="2818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Double spending</a:t>
              </a:r>
              <a:endParaRPr lang="en-US" sz="2400" dirty="0">
                <a:cs typeface="Calibri"/>
              </a:endParaRPr>
            </a:p>
          </p:txBody>
        </p:sp>
        <p:sp>
          <p:nvSpPr>
            <p:cNvPr id="28" name="TextBox 27">
              <a:extLst>
                <a:ext uri="{FF2B5EF4-FFF2-40B4-BE49-F238E27FC236}">
                  <a16:creationId xmlns:a16="http://schemas.microsoft.com/office/drawing/2014/main" xmlns="" id="{F248B6FC-C5C8-4E59-8064-B2BA1A17735D}"/>
                </a:ext>
              </a:extLst>
            </p:cNvPr>
            <p:cNvSpPr txBox="1"/>
            <p:nvPr/>
          </p:nvSpPr>
          <p:spPr>
            <a:xfrm>
              <a:off x="1659674" y="5097399"/>
              <a:ext cx="357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Transaction privacy leakage</a:t>
              </a:r>
              <a:endParaRPr lang="en-US" sz="2400" dirty="0">
                <a:cs typeface="Calibri"/>
              </a:endParaRPr>
            </a:p>
          </p:txBody>
        </p:sp>
      </p:grpSp>
      <p:grpSp>
        <p:nvGrpSpPr>
          <p:cNvPr id="43" name="Group 42">
            <a:extLst>
              <a:ext uri="{FF2B5EF4-FFF2-40B4-BE49-F238E27FC236}">
                <a16:creationId xmlns:a16="http://schemas.microsoft.com/office/drawing/2014/main" xmlns="" id="{C5232B70-7F8D-47B0-A45A-8FD262664599}"/>
              </a:ext>
            </a:extLst>
          </p:cNvPr>
          <p:cNvGrpSpPr/>
          <p:nvPr/>
        </p:nvGrpSpPr>
        <p:grpSpPr>
          <a:xfrm>
            <a:off x="7182186" y="2762397"/>
            <a:ext cx="4876814" cy="2232437"/>
            <a:chOff x="8038592" y="2762397"/>
            <a:chExt cx="4629947" cy="2232437"/>
          </a:xfrm>
        </p:grpSpPr>
        <p:cxnSp>
          <p:nvCxnSpPr>
            <p:cNvPr id="31" name="Straight Arrow Connector 30">
              <a:extLst>
                <a:ext uri="{FF2B5EF4-FFF2-40B4-BE49-F238E27FC236}">
                  <a16:creationId xmlns:a16="http://schemas.microsoft.com/office/drawing/2014/main" xmlns="" id="{B31D90C4-627F-453B-A14D-E5E2CBB09F19}"/>
                </a:ext>
              </a:extLst>
            </p:cNvPr>
            <p:cNvCxnSpPr>
              <a:cxnSpLocks/>
            </p:cNvCxnSpPr>
            <p:nvPr/>
          </p:nvCxnSpPr>
          <p:spPr>
            <a:xfrm flipH="1">
              <a:off x="8046951" y="2762397"/>
              <a:ext cx="5817" cy="1977708"/>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E19F7F1E-9DB2-40A2-BE60-E76F4E200161}"/>
                </a:ext>
              </a:extLst>
            </p:cNvPr>
            <p:cNvCxnSpPr>
              <a:cxnSpLocks/>
            </p:cNvCxnSpPr>
            <p:nvPr/>
          </p:nvCxnSpPr>
          <p:spPr>
            <a:xfrm flipV="1">
              <a:off x="8038593" y="3179823"/>
              <a:ext cx="547940" cy="1628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CB83783-3EEF-4153-B416-2B4A946223F6}"/>
                </a:ext>
              </a:extLst>
            </p:cNvPr>
            <p:cNvCxnSpPr>
              <a:cxnSpLocks/>
            </p:cNvCxnSpPr>
            <p:nvPr/>
          </p:nvCxnSpPr>
          <p:spPr>
            <a:xfrm flipV="1">
              <a:off x="8038592" y="3691700"/>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0A8FB677-8324-44DD-86CA-B34613A11F74}"/>
                </a:ext>
              </a:extLst>
            </p:cNvPr>
            <p:cNvCxnSpPr>
              <a:cxnSpLocks/>
            </p:cNvCxnSpPr>
            <p:nvPr/>
          </p:nvCxnSpPr>
          <p:spPr>
            <a:xfrm flipV="1">
              <a:off x="8038592" y="4215211"/>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0120251E-B3C5-47D3-B002-7F6F2DEC550F}"/>
                </a:ext>
              </a:extLst>
            </p:cNvPr>
            <p:cNvCxnSpPr>
              <a:cxnSpLocks/>
            </p:cNvCxnSpPr>
            <p:nvPr/>
          </p:nvCxnSpPr>
          <p:spPr>
            <a:xfrm flipV="1">
              <a:off x="8038593" y="4703822"/>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D9A55A63-0A3A-48C8-A5C0-F964FF012E72}"/>
                </a:ext>
              </a:extLst>
            </p:cNvPr>
            <p:cNvSpPr txBox="1"/>
            <p:nvPr/>
          </p:nvSpPr>
          <p:spPr>
            <a:xfrm>
              <a:off x="8593295" y="3014988"/>
              <a:ext cx="31910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Criminal smart </a:t>
              </a:r>
              <a:r>
                <a:rPr lang="en-GB" sz="2400" dirty="0" smtClean="0"/>
                <a:t>contract</a:t>
              </a:r>
              <a:endParaRPr lang="en-US" sz="2400" dirty="0">
                <a:cs typeface="Calibri"/>
              </a:endParaRPr>
            </a:p>
          </p:txBody>
        </p:sp>
        <p:sp>
          <p:nvSpPr>
            <p:cNvPr id="38" name="TextBox 37">
              <a:extLst>
                <a:ext uri="{FF2B5EF4-FFF2-40B4-BE49-F238E27FC236}">
                  <a16:creationId xmlns:a16="http://schemas.microsoft.com/office/drawing/2014/main" xmlns="" id="{16B4D39E-F1E3-4CDA-A8DF-CA8584EE398C}"/>
                </a:ext>
              </a:extLst>
            </p:cNvPr>
            <p:cNvSpPr txBox="1"/>
            <p:nvPr/>
          </p:nvSpPr>
          <p:spPr>
            <a:xfrm>
              <a:off x="8599111" y="3526865"/>
              <a:ext cx="40694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Vulnerabilities in smart </a:t>
              </a:r>
              <a:r>
                <a:rPr lang="en-GB" sz="2400" dirty="0" smtClean="0"/>
                <a:t>contract</a:t>
              </a:r>
              <a:endParaRPr lang="en-US" sz="2400" dirty="0">
                <a:cs typeface="Calibri"/>
              </a:endParaRPr>
            </a:p>
          </p:txBody>
        </p:sp>
        <p:sp>
          <p:nvSpPr>
            <p:cNvPr id="40" name="TextBox 39">
              <a:extLst>
                <a:ext uri="{FF2B5EF4-FFF2-40B4-BE49-F238E27FC236}">
                  <a16:creationId xmlns:a16="http://schemas.microsoft.com/office/drawing/2014/main" xmlns="" id="{0B1DD5CB-4C20-4543-8ADB-398A7AF09741}"/>
                </a:ext>
              </a:extLst>
            </p:cNvPr>
            <p:cNvSpPr txBox="1"/>
            <p:nvPr/>
          </p:nvSpPr>
          <p:spPr>
            <a:xfrm>
              <a:off x="8599110" y="4032926"/>
              <a:ext cx="40577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Under-optimized smart </a:t>
              </a:r>
              <a:r>
                <a:rPr lang="en-GB" sz="2400" dirty="0" smtClean="0"/>
                <a:t>contract</a:t>
              </a:r>
              <a:endParaRPr lang="en-US" sz="2400" dirty="0">
                <a:cs typeface="Calibri"/>
              </a:endParaRPr>
            </a:p>
          </p:txBody>
        </p:sp>
        <p:sp>
          <p:nvSpPr>
            <p:cNvPr id="41" name="TextBox 40">
              <a:extLst>
                <a:ext uri="{FF2B5EF4-FFF2-40B4-BE49-F238E27FC236}">
                  <a16:creationId xmlns:a16="http://schemas.microsoft.com/office/drawing/2014/main" xmlns="" id="{6E99ECDD-5278-4F01-AF5A-3B7260ECBCD6}"/>
                </a:ext>
              </a:extLst>
            </p:cNvPr>
            <p:cNvSpPr txBox="1"/>
            <p:nvPr/>
          </p:nvSpPr>
          <p:spPr>
            <a:xfrm>
              <a:off x="8581659" y="4533169"/>
              <a:ext cx="40694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Under-priced operations</a:t>
              </a:r>
              <a:endParaRPr lang="en-US" sz="2400" dirty="0">
                <a:cs typeface="Calibri"/>
              </a:endParaRPr>
            </a:p>
          </p:txBody>
        </p:sp>
      </p:grpSp>
    </p:spTree>
    <p:extLst>
      <p:ext uri="{BB962C8B-B14F-4D97-AF65-F5344CB8AC3E}">
        <p14:creationId xmlns:p14="http://schemas.microsoft.com/office/powerpoint/2010/main" val="205815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sp>
        <p:nvSpPr>
          <p:cNvPr id="2" name="Rectangle: Rounded Corners 1">
            <a:extLst>
              <a:ext uri="{FF2B5EF4-FFF2-40B4-BE49-F238E27FC236}">
                <a16:creationId xmlns:a16="http://schemas.microsoft.com/office/drawing/2014/main" xmlns="" id="{7299ED54-1995-4613-B1D2-C62AC3048D96}"/>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2. Restarting node event is natural?</a:t>
            </a:r>
            <a:endParaRPr lang="en-US" sz="2400" b="1" dirty="0">
              <a:ea typeface="+mn-lt"/>
              <a:cs typeface="+mn-lt"/>
            </a:endParaRPr>
          </a:p>
        </p:txBody>
      </p:sp>
      <p:sp>
        <p:nvSpPr>
          <p:cNvPr id="5" name="TextBox 4">
            <a:extLst>
              <a:ext uri="{FF2B5EF4-FFF2-40B4-BE49-F238E27FC236}">
                <a16:creationId xmlns:a16="http://schemas.microsoft.com/office/drawing/2014/main" xmlns="" id="{201C7245-0142-4BC0-9496-1FCF108AE953}"/>
              </a:ext>
            </a:extLst>
          </p:cNvPr>
          <p:cNvSpPr txBox="1"/>
          <p:nvPr/>
        </p:nvSpPr>
        <p:spPr>
          <a:xfrm>
            <a:off x="1015463" y="1573879"/>
            <a:ext cx="11113564" cy="2071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highlight>
                  <a:srgbClr val="C0C0C0"/>
                </a:highlight>
                <a:ea typeface="+mn-lt"/>
                <a:cs typeface="+mn-lt"/>
              </a:rPr>
              <a:t>Software/security updates</a:t>
            </a:r>
          </a:p>
          <a:p>
            <a:pPr marL="285750" indent="-285750">
              <a:lnSpc>
                <a:spcPct val="150000"/>
              </a:lnSpc>
              <a:buFont typeface="Wingdings"/>
              <a:buChar char="ü"/>
            </a:pPr>
            <a:r>
              <a:rPr lang="en-GB" sz="2200" b="1" dirty="0">
                <a:solidFill>
                  <a:srgbClr val="002060"/>
                </a:solidFill>
                <a:highlight>
                  <a:srgbClr val="C0C0C0"/>
                </a:highlight>
                <a:cs typeface="Calibri"/>
              </a:rPr>
              <a:t>Packets of death/DoS attacks</a:t>
            </a:r>
          </a:p>
          <a:p>
            <a:pPr marL="285750" indent="-285750">
              <a:lnSpc>
                <a:spcPct val="150000"/>
              </a:lnSpc>
              <a:buFont typeface="Wingdings"/>
              <a:buChar char="ü"/>
            </a:pPr>
            <a:r>
              <a:rPr lang="en-GB" sz="2200" b="1" dirty="0">
                <a:solidFill>
                  <a:srgbClr val="002060"/>
                </a:solidFill>
                <a:highlight>
                  <a:srgbClr val="C0C0C0"/>
                </a:highlight>
                <a:cs typeface="Calibri"/>
              </a:rPr>
              <a:t>Power/network failures</a:t>
            </a:r>
          </a:p>
          <a:p>
            <a:pPr marL="285750" indent="-285750">
              <a:lnSpc>
                <a:spcPct val="150000"/>
              </a:lnSpc>
              <a:buFont typeface="Wingdings"/>
              <a:buChar char="ü"/>
            </a:pPr>
            <a:r>
              <a:rPr lang="en-GB" sz="2200" b="1" dirty="0">
                <a:solidFill>
                  <a:srgbClr val="002060"/>
                </a:solidFill>
                <a:highlight>
                  <a:srgbClr val="C0C0C0"/>
                </a:highlight>
                <a:cs typeface="Calibri"/>
              </a:rPr>
              <a:t>ISP outages</a:t>
            </a:r>
          </a:p>
        </p:txBody>
      </p:sp>
    </p:spTree>
    <p:extLst>
      <p:ext uri="{BB962C8B-B14F-4D97-AF65-F5344CB8AC3E}">
        <p14:creationId xmlns:p14="http://schemas.microsoft.com/office/powerpoint/2010/main" val="24448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Eclipse Attack</a:t>
            </a:r>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5</a:t>
            </a:r>
            <a:endParaRPr lang="en-US" sz="3200" b="1" dirty="0">
              <a:cs typeface="Calibri"/>
            </a:endParaRPr>
          </a:p>
        </p:txBody>
      </p:sp>
      <p:sp>
        <p:nvSpPr>
          <p:cNvPr id="2" name="Rectangle: Rounded Corners 1">
            <a:extLst>
              <a:ext uri="{FF2B5EF4-FFF2-40B4-BE49-F238E27FC236}">
                <a16:creationId xmlns:a16="http://schemas.microsoft.com/office/drawing/2014/main" xmlns="" id="{7299ED54-1995-4613-B1D2-C62AC3048D96}"/>
              </a:ext>
            </a:extLst>
          </p:cNvPr>
          <p:cNvSpPr/>
          <p:nvPr/>
        </p:nvSpPr>
        <p:spPr>
          <a:xfrm>
            <a:off x="319706" y="968278"/>
            <a:ext cx="7730514" cy="50024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3. Bucket eviction</a:t>
            </a:r>
            <a:endParaRPr lang="en-US" sz="2400" b="1" dirty="0">
              <a:ea typeface="+mn-lt"/>
              <a:cs typeface="+mn-lt"/>
            </a:endParaRPr>
          </a:p>
        </p:txBody>
      </p:sp>
      <p:sp>
        <p:nvSpPr>
          <p:cNvPr id="5" name="TextBox 4">
            <a:extLst>
              <a:ext uri="{FF2B5EF4-FFF2-40B4-BE49-F238E27FC236}">
                <a16:creationId xmlns:a16="http://schemas.microsoft.com/office/drawing/2014/main" xmlns="" id="{201C7245-0142-4BC0-9496-1FCF108AE953}"/>
              </a:ext>
            </a:extLst>
          </p:cNvPr>
          <p:cNvSpPr txBox="1"/>
          <p:nvPr/>
        </p:nvSpPr>
        <p:spPr>
          <a:xfrm>
            <a:off x="1015463" y="1573879"/>
            <a:ext cx="11113564" cy="2071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ü"/>
            </a:pPr>
            <a:r>
              <a:rPr lang="en-GB" sz="2200" b="1" dirty="0">
                <a:solidFill>
                  <a:srgbClr val="002060"/>
                </a:solidFill>
                <a:cs typeface="Calibri"/>
              </a:rPr>
              <a:t>The bucket is full, and an IP is inserted into it</a:t>
            </a:r>
          </a:p>
          <a:p>
            <a:pPr marL="800100" lvl="1" indent="-342900">
              <a:lnSpc>
                <a:spcPct val="150000"/>
              </a:lnSpc>
              <a:buAutoNum type="arabicPeriod"/>
            </a:pPr>
            <a:r>
              <a:rPr lang="en-GB" sz="2200" b="1" dirty="0">
                <a:solidFill>
                  <a:srgbClr val="002060"/>
                </a:solidFill>
                <a:cs typeface="Calibri"/>
              </a:rPr>
              <a:t>Randomly selects 4 IPs </a:t>
            </a:r>
          </a:p>
          <a:p>
            <a:pPr marL="800100" lvl="1" indent="-342900">
              <a:lnSpc>
                <a:spcPct val="150000"/>
              </a:lnSpc>
              <a:buAutoNum type="arabicPeriod"/>
            </a:pPr>
            <a:r>
              <a:rPr lang="en-GB" sz="2200" b="1" dirty="0">
                <a:solidFill>
                  <a:srgbClr val="002060"/>
                </a:solidFill>
                <a:cs typeface="Calibri"/>
              </a:rPr>
              <a:t>Delete oldest IP</a:t>
            </a:r>
          </a:p>
          <a:p>
            <a:pPr marL="800100" lvl="1" indent="-342900">
              <a:lnSpc>
                <a:spcPct val="150000"/>
              </a:lnSpc>
              <a:buAutoNum type="arabicPeriod"/>
            </a:pPr>
            <a:r>
              <a:rPr lang="en-GB" sz="2200" b="1" dirty="0">
                <a:solidFill>
                  <a:srgbClr val="002060"/>
                </a:solidFill>
                <a:cs typeface="Calibri"/>
              </a:rPr>
              <a:t>Insert new IP</a:t>
            </a:r>
          </a:p>
        </p:txBody>
      </p:sp>
      <p:grpSp>
        <p:nvGrpSpPr>
          <p:cNvPr id="11" name="Group 10">
            <a:extLst>
              <a:ext uri="{FF2B5EF4-FFF2-40B4-BE49-F238E27FC236}">
                <a16:creationId xmlns:a16="http://schemas.microsoft.com/office/drawing/2014/main" xmlns="" id="{10B3E6DB-6D2C-4D25-9B78-9E72FBEEB538}"/>
              </a:ext>
            </a:extLst>
          </p:cNvPr>
          <p:cNvGrpSpPr/>
          <p:nvPr/>
        </p:nvGrpSpPr>
        <p:grpSpPr>
          <a:xfrm>
            <a:off x="675446" y="2733670"/>
            <a:ext cx="10548125" cy="1398839"/>
            <a:chOff x="675446" y="2512632"/>
            <a:chExt cx="10548125" cy="1398839"/>
          </a:xfrm>
        </p:grpSpPr>
        <p:sp>
          <p:nvSpPr>
            <p:cNvPr id="4" name="Scroll: Horizontal 3">
              <a:extLst>
                <a:ext uri="{FF2B5EF4-FFF2-40B4-BE49-F238E27FC236}">
                  <a16:creationId xmlns:a16="http://schemas.microsoft.com/office/drawing/2014/main" xmlns="" id="{456D69B6-C39B-49F1-807B-D90CFA306ADC}"/>
                </a:ext>
              </a:extLst>
            </p:cNvPr>
            <p:cNvSpPr/>
            <p:nvPr/>
          </p:nvSpPr>
          <p:spPr>
            <a:xfrm>
              <a:off x="1526980" y="3329791"/>
              <a:ext cx="9696591"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200" b="1" dirty="0">
                  <a:solidFill>
                    <a:srgbClr val="FF0000"/>
                  </a:solidFill>
                  <a:highlight>
                    <a:srgbClr val="FFFF00"/>
                  </a:highlight>
                  <a:cs typeface="Calibri" panose="020F0502020204030204"/>
                </a:rPr>
                <a:t>Eviction Bias:</a:t>
              </a:r>
              <a:r>
                <a:rPr lang="en-GB" sz="2200" b="1" dirty="0">
                  <a:highlight>
                    <a:srgbClr val="FFFF00"/>
                  </a:highlight>
                  <a:cs typeface="Calibri" panose="020F0502020204030204"/>
                </a:rPr>
                <a:t> </a:t>
              </a:r>
              <a:r>
                <a:rPr lang="en-GB" sz="2200" b="1" dirty="0">
                  <a:cs typeface="Calibri" panose="020F0502020204030204"/>
                </a:rPr>
                <a:t>Attacker IPs will always have the </a:t>
              </a:r>
              <a:r>
                <a:rPr lang="en-GB" sz="2200" b="1" dirty="0">
                  <a:solidFill>
                    <a:srgbClr val="FF0000"/>
                  </a:solidFill>
                  <a:cs typeface="Calibri" panose="020F0502020204030204"/>
                </a:rPr>
                <a:t>most recent timestamps</a:t>
              </a:r>
            </a:p>
          </p:txBody>
        </p:sp>
        <p:sp>
          <p:nvSpPr>
            <p:cNvPr id="9" name="Arrow: Curved Right 8">
              <a:extLst>
                <a:ext uri="{FF2B5EF4-FFF2-40B4-BE49-F238E27FC236}">
                  <a16:creationId xmlns:a16="http://schemas.microsoft.com/office/drawing/2014/main" xmlns="" id="{33A7E35C-88F6-433E-A55B-F6425B837E27}"/>
                </a:ext>
              </a:extLst>
            </p:cNvPr>
            <p:cNvSpPr/>
            <p:nvPr/>
          </p:nvSpPr>
          <p:spPr>
            <a:xfrm rot="10800000" flipH="1">
              <a:off x="675446" y="2512632"/>
              <a:ext cx="814352" cy="1273879"/>
            </a:xfrm>
            <a:prstGeom prst="curvedRightArrow">
              <a:avLst/>
            </a:prstGeom>
            <a:solidFill>
              <a:srgbClr val="FCA2FC"/>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Group 13">
            <a:extLst>
              <a:ext uri="{FF2B5EF4-FFF2-40B4-BE49-F238E27FC236}">
                <a16:creationId xmlns:a16="http://schemas.microsoft.com/office/drawing/2014/main" xmlns="" id="{0F0D88ED-C14E-4769-9538-41D1C3760D31}"/>
              </a:ext>
            </a:extLst>
          </p:cNvPr>
          <p:cNvGrpSpPr/>
          <p:nvPr/>
        </p:nvGrpSpPr>
        <p:grpSpPr>
          <a:xfrm>
            <a:off x="192653" y="2215973"/>
            <a:ext cx="11030917" cy="3143878"/>
            <a:chOff x="192653" y="1971668"/>
            <a:chExt cx="11030917" cy="3143878"/>
          </a:xfrm>
        </p:grpSpPr>
        <p:sp>
          <p:nvSpPr>
            <p:cNvPr id="12" name="Scroll: Horizontal 11">
              <a:extLst>
                <a:ext uri="{FF2B5EF4-FFF2-40B4-BE49-F238E27FC236}">
                  <a16:creationId xmlns:a16="http://schemas.microsoft.com/office/drawing/2014/main" xmlns="" id="{5D20C2FF-45E4-4AA3-BB1B-659DD79F023A}"/>
                </a:ext>
              </a:extLst>
            </p:cNvPr>
            <p:cNvSpPr/>
            <p:nvPr/>
          </p:nvSpPr>
          <p:spPr>
            <a:xfrm>
              <a:off x="1526979" y="4149958"/>
              <a:ext cx="9696591" cy="965588"/>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200" b="1" dirty="0">
                  <a:solidFill>
                    <a:srgbClr val="FF0000"/>
                  </a:solidFill>
                  <a:highlight>
                    <a:srgbClr val="FFFF00"/>
                  </a:highlight>
                  <a:cs typeface="Calibri" panose="020F0502020204030204"/>
                </a:rPr>
                <a:t>Try-Try-Again:</a:t>
              </a:r>
              <a:r>
                <a:rPr lang="en-GB" sz="2200" b="1" dirty="0">
                  <a:highlight>
                    <a:srgbClr val="FFFF00"/>
                  </a:highlight>
                  <a:cs typeface="Calibri" panose="020F0502020204030204"/>
                </a:rPr>
                <a:t> </a:t>
              </a:r>
              <a:r>
                <a:rPr lang="en-GB" sz="2200" b="1" dirty="0">
                  <a:cs typeface="Calibri" panose="020F0502020204030204"/>
                </a:rPr>
                <a:t>If an attacker IP replaces another attacker IP, the evicted IP is resend and eventually replaced by honest IP</a:t>
              </a:r>
              <a:endParaRPr lang="en-GB" sz="2200" b="1" dirty="0">
                <a:solidFill>
                  <a:srgbClr val="FF0000"/>
                </a:solidFill>
                <a:cs typeface="Calibri" panose="020F0502020204030204"/>
              </a:endParaRPr>
            </a:p>
          </p:txBody>
        </p:sp>
        <p:sp>
          <p:nvSpPr>
            <p:cNvPr id="13" name="Arrow: Curved Right 12">
              <a:extLst>
                <a:ext uri="{FF2B5EF4-FFF2-40B4-BE49-F238E27FC236}">
                  <a16:creationId xmlns:a16="http://schemas.microsoft.com/office/drawing/2014/main" xmlns="" id="{01B90793-77F9-4E76-8F58-085B28FEF0F4}"/>
                </a:ext>
              </a:extLst>
            </p:cNvPr>
            <p:cNvSpPr/>
            <p:nvPr/>
          </p:nvSpPr>
          <p:spPr>
            <a:xfrm rot="10800000" flipH="1">
              <a:off x="192653" y="1971668"/>
              <a:ext cx="1221526" cy="2890946"/>
            </a:xfrm>
            <a:prstGeom prst="curvedRightArrow">
              <a:avLst/>
            </a:prstGeom>
            <a:solidFill>
              <a:srgbClr val="FCA2A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298299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1B2D79F4-4164-4D37-9CFD-8C6AED73E5A9}"/>
              </a:ext>
            </a:extLst>
          </p:cNvPr>
          <p:cNvGrpSpPr/>
          <p:nvPr/>
        </p:nvGrpSpPr>
        <p:grpSpPr>
          <a:xfrm>
            <a:off x="8221456" y="2070197"/>
            <a:ext cx="2600106" cy="3712055"/>
            <a:chOff x="8221456" y="2070197"/>
            <a:chExt cx="2600106" cy="3712055"/>
          </a:xfrm>
        </p:grpSpPr>
        <p:pic>
          <p:nvPicPr>
            <p:cNvPr id="5" name="Picture 59" descr="Diagram, engineering drawing&#10;&#10;Description automatically generated">
              <a:extLst>
                <a:ext uri="{FF2B5EF4-FFF2-40B4-BE49-F238E27FC236}">
                  <a16:creationId xmlns:a16="http://schemas.microsoft.com/office/drawing/2014/main" xmlns="" id="{9D1635CD-8538-4458-A3A1-59A6C2BD5117}"/>
                </a:ext>
              </a:extLst>
            </p:cNvPr>
            <p:cNvPicPr>
              <a:picLocks noChangeAspect="1"/>
            </p:cNvPicPr>
            <p:nvPr/>
          </p:nvPicPr>
          <p:blipFill>
            <a:blip r:embed="rId3"/>
            <a:stretch>
              <a:fillRect/>
            </a:stretch>
          </p:blipFill>
          <p:spPr>
            <a:xfrm>
              <a:off x="9145164" y="3239296"/>
              <a:ext cx="748041" cy="542277"/>
            </a:xfrm>
            <a:prstGeom prst="rect">
              <a:avLst/>
            </a:prstGeom>
          </p:spPr>
        </p:pic>
        <p:sp>
          <p:nvSpPr>
            <p:cNvPr id="7" name="Cloud 6">
              <a:extLst>
                <a:ext uri="{FF2B5EF4-FFF2-40B4-BE49-F238E27FC236}">
                  <a16:creationId xmlns:a16="http://schemas.microsoft.com/office/drawing/2014/main" xmlns="" id="{5B1090B0-E31C-4795-942E-2D652E1C31AC}"/>
                </a:ext>
              </a:extLst>
            </p:cNvPr>
            <p:cNvSpPr/>
            <p:nvPr/>
          </p:nvSpPr>
          <p:spPr>
            <a:xfrm>
              <a:off x="8221456" y="2070197"/>
              <a:ext cx="2600106" cy="2879311"/>
            </a:xfrm>
            <a:prstGeom prst="clou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xmlns="" id="{9497ADBA-88D1-4703-9435-8C068CDEA403}"/>
                </a:ext>
              </a:extLst>
            </p:cNvPr>
            <p:cNvSpPr txBox="1"/>
            <p:nvPr/>
          </p:nvSpPr>
          <p:spPr>
            <a:xfrm>
              <a:off x="8813607" y="4951255"/>
              <a:ext cx="1579840"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Ethereum Network</a:t>
              </a:r>
              <a:endParaRPr lang="en-GB" sz="2400">
                <a:ea typeface="+mn-lt"/>
                <a:cs typeface="+mn-lt"/>
              </a:endParaRPr>
            </a:p>
          </p:txBody>
        </p:sp>
      </p:grpSp>
      <p:sp>
        <p:nvSpPr>
          <p:cNvPr id="3" name="Title 2">
            <a:extLst>
              <a:ext uri="{FF2B5EF4-FFF2-40B4-BE49-F238E27FC236}">
                <a16:creationId xmlns:a16="http://schemas.microsoft.com/office/drawing/2014/main" xmlns="" id="{4B2B1232-EB27-45F6-9D9D-806D754447F6}"/>
              </a:ext>
            </a:extLst>
          </p:cNvPr>
          <p:cNvSpPr>
            <a:spLocks noGrp="1"/>
          </p:cNvSpPr>
          <p:nvPr>
            <p:ph type="title"/>
          </p:nvPr>
        </p:nvSpPr>
        <p:spPr/>
        <p:txBody>
          <a:bodyPr/>
          <a:lstStyle/>
          <a:p>
            <a:r>
              <a:rPr lang="en-GB">
                <a:latin typeface="Arial Rounded MT Bold"/>
              </a:rPr>
              <a:t>Front-running Attack</a:t>
            </a:r>
            <a:endParaRPr lang="en-US" dirty="0">
              <a:latin typeface="Arial Rounded MT Bold"/>
            </a:endParaRPr>
          </a:p>
        </p:txBody>
      </p:sp>
      <p:grpSp>
        <p:nvGrpSpPr>
          <p:cNvPr id="32" name="Group 31">
            <a:extLst>
              <a:ext uri="{FF2B5EF4-FFF2-40B4-BE49-F238E27FC236}">
                <a16:creationId xmlns:a16="http://schemas.microsoft.com/office/drawing/2014/main" xmlns="" id="{334A2C1F-9350-4DBE-809D-304C2409A8C9}"/>
              </a:ext>
            </a:extLst>
          </p:cNvPr>
          <p:cNvGrpSpPr/>
          <p:nvPr/>
        </p:nvGrpSpPr>
        <p:grpSpPr>
          <a:xfrm>
            <a:off x="2072635" y="1296673"/>
            <a:ext cx="1371417" cy="2161805"/>
            <a:chOff x="2072635" y="1296673"/>
            <a:chExt cx="1371417" cy="2161805"/>
          </a:xfrm>
        </p:grpSpPr>
        <p:pic>
          <p:nvPicPr>
            <p:cNvPr id="15" name="Picture 4" descr="A picture containing text, clipart&#10;&#10;Description automatically generated">
              <a:extLst>
                <a:ext uri="{FF2B5EF4-FFF2-40B4-BE49-F238E27FC236}">
                  <a16:creationId xmlns:a16="http://schemas.microsoft.com/office/drawing/2014/main" xmlns="" id="{6B2C3D4E-539A-480F-8941-0A37479E7F4C}"/>
                </a:ext>
              </a:extLst>
            </p:cNvPr>
            <p:cNvPicPr>
              <a:picLocks noChangeAspect="1"/>
            </p:cNvPicPr>
            <p:nvPr/>
          </p:nvPicPr>
          <p:blipFill rotWithShape="1">
            <a:blip r:embed="rId4"/>
            <a:srcRect r="615" b="7656"/>
            <a:stretch/>
          </p:blipFill>
          <p:spPr>
            <a:xfrm flipH="1">
              <a:off x="2072635" y="1296673"/>
              <a:ext cx="1371417" cy="1696161"/>
            </a:xfrm>
            <a:prstGeom prst="rect">
              <a:avLst/>
            </a:prstGeom>
          </p:spPr>
        </p:pic>
        <p:sp>
          <p:nvSpPr>
            <p:cNvPr id="20" name="TextBox 19">
              <a:extLst>
                <a:ext uri="{FF2B5EF4-FFF2-40B4-BE49-F238E27FC236}">
                  <a16:creationId xmlns:a16="http://schemas.microsoft.com/office/drawing/2014/main" xmlns="" id="{0F465958-8944-45E6-B5F5-D9E2B72DE025}"/>
                </a:ext>
              </a:extLst>
            </p:cNvPr>
            <p:cNvSpPr txBox="1"/>
            <p:nvPr/>
          </p:nvSpPr>
          <p:spPr>
            <a:xfrm>
              <a:off x="2095209" y="2996813"/>
              <a:ext cx="132390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rPr>
                <a:t>Attacker</a:t>
              </a:r>
              <a:endParaRPr lang="en-US" sz="2400" b="1" dirty="0">
                <a:solidFill>
                  <a:srgbClr val="00B050"/>
                </a:solidFill>
                <a:cs typeface="Calibri"/>
              </a:endParaRPr>
            </a:p>
          </p:txBody>
        </p:sp>
      </p:grpSp>
      <p:grpSp>
        <p:nvGrpSpPr>
          <p:cNvPr id="30" name="Group 29">
            <a:extLst>
              <a:ext uri="{FF2B5EF4-FFF2-40B4-BE49-F238E27FC236}">
                <a16:creationId xmlns:a16="http://schemas.microsoft.com/office/drawing/2014/main" xmlns="" id="{2D4D0127-760B-42E5-9F65-535C9615B7A3}"/>
              </a:ext>
            </a:extLst>
          </p:cNvPr>
          <p:cNvGrpSpPr/>
          <p:nvPr/>
        </p:nvGrpSpPr>
        <p:grpSpPr>
          <a:xfrm>
            <a:off x="3203251" y="4305863"/>
            <a:ext cx="6014565" cy="1360130"/>
            <a:chOff x="3203251" y="4305863"/>
            <a:chExt cx="6014565" cy="1360130"/>
          </a:xfrm>
        </p:grpSpPr>
        <p:sp>
          <p:nvSpPr>
            <p:cNvPr id="22" name="TextBox 21">
              <a:extLst>
                <a:ext uri="{FF2B5EF4-FFF2-40B4-BE49-F238E27FC236}">
                  <a16:creationId xmlns:a16="http://schemas.microsoft.com/office/drawing/2014/main" xmlns="" id="{2259378C-A075-454B-8ACF-453BD1532D3F}"/>
                </a:ext>
              </a:extLst>
            </p:cNvPr>
            <p:cNvSpPr txBox="1"/>
            <p:nvPr/>
          </p:nvSpPr>
          <p:spPr>
            <a:xfrm rot="20460000">
              <a:off x="4419376" y="4834996"/>
              <a:ext cx="3266712"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1. Buy (1000)</a:t>
              </a:r>
            </a:p>
            <a:p>
              <a:pPr algn="ctr"/>
              <a:r>
                <a:rPr lang="en-GB" sz="2400" b="1">
                  <a:solidFill>
                    <a:schemeClr val="accent5">
                      <a:lumMod val="50000"/>
                    </a:schemeClr>
                  </a:solidFill>
                  <a:cs typeface="Calibri"/>
                </a:rPr>
                <a:t>Gas Price = 5 Gwei</a:t>
              </a:r>
              <a:endParaRPr lang="en-GB" sz="2400" b="1" dirty="0">
                <a:solidFill>
                  <a:schemeClr val="accent5">
                    <a:lumMod val="50000"/>
                  </a:schemeClr>
                </a:solidFill>
                <a:cs typeface="Calibri"/>
              </a:endParaRPr>
            </a:p>
          </p:txBody>
        </p:sp>
        <p:sp>
          <p:nvSpPr>
            <p:cNvPr id="6" name="Arrow: Right 5">
              <a:extLst>
                <a:ext uri="{FF2B5EF4-FFF2-40B4-BE49-F238E27FC236}">
                  <a16:creationId xmlns:a16="http://schemas.microsoft.com/office/drawing/2014/main" xmlns="" id="{A056AD89-8C84-4AC6-8A7B-4B95F82424DC}"/>
                </a:ext>
              </a:extLst>
            </p:cNvPr>
            <p:cNvSpPr/>
            <p:nvPr/>
          </p:nvSpPr>
          <p:spPr>
            <a:xfrm rot="20460000">
              <a:off x="3203251" y="4305863"/>
              <a:ext cx="6014565" cy="59912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400" b="1" baseline="-25000" dirty="0">
                <a:solidFill>
                  <a:schemeClr val="bg1"/>
                </a:solidFill>
                <a:ea typeface="+mn-lt"/>
                <a:cs typeface="+mn-lt"/>
              </a:endParaRPr>
            </a:p>
          </p:txBody>
        </p:sp>
      </p:grpSp>
      <p:grpSp>
        <p:nvGrpSpPr>
          <p:cNvPr id="31" name="Group 30">
            <a:extLst>
              <a:ext uri="{FF2B5EF4-FFF2-40B4-BE49-F238E27FC236}">
                <a16:creationId xmlns:a16="http://schemas.microsoft.com/office/drawing/2014/main" xmlns="" id="{5ADD10CE-F82D-452E-9B25-517392F1F5F1}"/>
              </a:ext>
            </a:extLst>
          </p:cNvPr>
          <p:cNvGrpSpPr/>
          <p:nvPr/>
        </p:nvGrpSpPr>
        <p:grpSpPr>
          <a:xfrm>
            <a:off x="3086914" y="1467071"/>
            <a:ext cx="6014565" cy="1349692"/>
            <a:chOff x="3086914" y="1467071"/>
            <a:chExt cx="6014565" cy="1349692"/>
          </a:xfrm>
        </p:grpSpPr>
        <p:sp>
          <p:nvSpPr>
            <p:cNvPr id="23" name="TextBox 22">
              <a:extLst>
                <a:ext uri="{FF2B5EF4-FFF2-40B4-BE49-F238E27FC236}">
                  <a16:creationId xmlns:a16="http://schemas.microsoft.com/office/drawing/2014/main" xmlns="" id="{69CDEC71-730C-4560-8725-2A27E1705020}"/>
                </a:ext>
              </a:extLst>
            </p:cNvPr>
            <p:cNvSpPr txBox="1"/>
            <p:nvPr/>
          </p:nvSpPr>
          <p:spPr>
            <a:xfrm rot="780000">
              <a:off x="4198337" y="1467071"/>
              <a:ext cx="3266712"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3. Buy (1000)</a:t>
              </a:r>
            </a:p>
            <a:p>
              <a:pPr algn="ctr"/>
              <a:r>
                <a:rPr lang="en-GB" sz="2400" b="1">
                  <a:solidFill>
                    <a:schemeClr val="accent5">
                      <a:lumMod val="50000"/>
                    </a:schemeClr>
                  </a:solidFill>
                  <a:cs typeface="Calibri"/>
                </a:rPr>
                <a:t>Gas Price = 50 Gwei</a:t>
              </a:r>
              <a:endParaRPr lang="en-GB" sz="2400" b="1" dirty="0">
                <a:solidFill>
                  <a:schemeClr val="accent5">
                    <a:lumMod val="50000"/>
                  </a:schemeClr>
                </a:solidFill>
                <a:cs typeface="Calibri"/>
              </a:endParaRPr>
            </a:p>
          </p:txBody>
        </p:sp>
        <p:sp>
          <p:nvSpPr>
            <p:cNvPr id="16" name="Arrow: Right 15">
              <a:extLst>
                <a:ext uri="{FF2B5EF4-FFF2-40B4-BE49-F238E27FC236}">
                  <a16:creationId xmlns:a16="http://schemas.microsoft.com/office/drawing/2014/main" xmlns="" id="{A44B2875-5B69-45ED-836F-904AB4B86706}"/>
                </a:ext>
              </a:extLst>
            </p:cNvPr>
            <p:cNvSpPr/>
            <p:nvPr/>
          </p:nvSpPr>
          <p:spPr>
            <a:xfrm rot="780000">
              <a:off x="3086914" y="2217634"/>
              <a:ext cx="6014565" cy="59912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400" b="1" baseline="-25000" dirty="0">
                <a:solidFill>
                  <a:schemeClr val="bg1"/>
                </a:solidFill>
                <a:ea typeface="+mn-lt"/>
                <a:cs typeface="+mn-lt"/>
              </a:endParaRPr>
            </a:p>
          </p:txBody>
        </p:sp>
      </p:grpSp>
      <p:grpSp>
        <p:nvGrpSpPr>
          <p:cNvPr id="33" name="Group 32">
            <a:extLst>
              <a:ext uri="{FF2B5EF4-FFF2-40B4-BE49-F238E27FC236}">
                <a16:creationId xmlns:a16="http://schemas.microsoft.com/office/drawing/2014/main" xmlns="" id="{3997D4A4-20F0-446B-B995-3554526DA224}"/>
              </a:ext>
            </a:extLst>
          </p:cNvPr>
          <p:cNvGrpSpPr/>
          <p:nvPr/>
        </p:nvGrpSpPr>
        <p:grpSpPr>
          <a:xfrm>
            <a:off x="3540749" y="2260561"/>
            <a:ext cx="2411934" cy="2815326"/>
            <a:chOff x="3540749" y="2260561"/>
            <a:chExt cx="2411934" cy="2815326"/>
          </a:xfrm>
        </p:grpSpPr>
        <p:sp>
          <p:nvSpPr>
            <p:cNvPr id="17" name="Arrow: Curved Right 16">
              <a:extLst>
                <a:ext uri="{FF2B5EF4-FFF2-40B4-BE49-F238E27FC236}">
                  <a16:creationId xmlns:a16="http://schemas.microsoft.com/office/drawing/2014/main" xmlns="" id="{8C61DE28-2CC7-4280-B1F5-67B9674088ED}"/>
                </a:ext>
              </a:extLst>
            </p:cNvPr>
            <p:cNvSpPr/>
            <p:nvPr/>
          </p:nvSpPr>
          <p:spPr>
            <a:xfrm rot="10560000">
              <a:off x="3540749" y="2260561"/>
              <a:ext cx="732916" cy="2815326"/>
            </a:xfrm>
            <a:prstGeom prst="curvedRightArrow">
              <a:avLst/>
            </a:prstGeom>
            <a:solidFill>
              <a:srgbClr val="FCA2A2"/>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TextBox 23">
              <a:extLst>
                <a:ext uri="{FF2B5EF4-FFF2-40B4-BE49-F238E27FC236}">
                  <a16:creationId xmlns:a16="http://schemas.microsoft.com/office/drawing/2014/main" xmlns="" id="{8CDEA1E1-B73D-46A8-96CC-96C583F6B463}"/>
                </a:ext>
              </a:extLst>
            </p:cNvPr>
            <p:cNvSpPr txBox="1"/>
            <p:nvPr/>
          </p:nvSpPr>
          <p:spPr>
            <a:xfrm>
              <a:off x="4198337" y="3188843"/>
              <a:ext cx="1754346"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2. Detects</a:t>
              </a:r>
              <a:endParaRPr lang="en-US">
                <a:solidFill>
                  <a:schemeClr val="accent5">
                    <a:lumMod val="50000"/>
                  </a:schemeClr>
                </a:solidFill>
              </a:endParaRPr>
            </a:p>
            <a:p>
              <a:pPr algn="ctr"/>
              <a:r>
                <a:rPr lang="en-GB" sz="2400" b="1">
                  <a:solidFill>
                    <a:schemeClr val="accent5">
                      <a:lumMod val="50000"/>
                    </a:schemeClr>
                  </a:solidFill>
                  <a:ea typeface="+mn-lt"/>
                  <a:cs typeface="+mn-lt"/>
                </a:rPr>
                <a:t>Buy (1000)</a:t>
              </a:r>
              <a:endParaRPr lang="en-GB">
                <a:solidFill>
                  <a:schemeClr val="accent5">
                    <a:lumMod val="50000"/>
                  </a:schemeClr>
                </a:solidFill>
              </a:endParaRPr>
            </a:p>
          </p:txBody>
        </p:sp>
      </p:grpSp>
      <p:grpSp>
        <p:nvGrpSpPr>
          <p:cNvPr id="27" name="Group 26">
            <a:extLst>
              <a:ext uri="{FF2B5EF4-FFF2-40B4-BE49-F238E27FC236}">
                <a16:creationId xmlns:a16="http://schemas.microsoft.com/office/drawing/2014/main" xmlns="" id="{71981335-AAA1-4789-ADBB-492D3024D648}"/>
              </a:ext>
            </a:extLst>
          </p:cNvPr>
          <p:cNvGrpSpPr/>
          <p:nvPr/>
        </p:nvGrpSpPr>
        <p:grpSpPr>
          <a:xfrm>
            <a:off x="2095210" y="4288214"/>
            <a:ext cx="1323902" cy="1950692"/>
            <a:chOff x="2095210" y="4288214"/>
            <a:chExt cx="1323902" cy="1950692"/>
          </a:xfrm>
        </p:grpSpPr>
        <p:pic>
          <p:nvPicPr>
            <p:cNvPr id="9" name="Picture 68" descr="A picture containing text, vector graphics&#10;&#10;Description automatically generated">
              <a:extLst>
                <a:ext uri="{FF2B5EF4-FFF2-40B4-BE49-F238E27FC236}">
                  <a16:creationId xmlns:a16="http://schemas.microsoft.com/office/drawing/2014/main" xmlns="" id="{09AF53E1-A2BF-4749-A169-BF508B384692}"/>
                </a:ext>
              </a:extLst>
            </p:cNvPr>
            <p:cNvPicPr>
              <a:picLocks noChangeAspect="1"/>
            </p:cNvPicPr>
            <p:nvPr/>
          </p:nvPicPr>
          <p:blipFill rotWithShape="1">
            <a:blip r:embed="rId5"/>
            <a:srcRect l="20613" t="10031" r="22563" b="-313"/>
            <a:stretch/>
          </p:blipFill>
          <p:spPr>
            <a:xfrm>
              <a:off x="2233249" y="4288214"/>
              <a:ext cx="1049989" cy="1486303"/>
            </a:xfrm>
            <a:prstGeom prst="rect">
              <a:avLst/>
            </a:prstGeom>
          </p:spPr>
        </p:pic>
        <p:sp>
          <p:nvSpPr>
            <p:cNvPr id="19" name="TextBox 18">
              <a:extLst>
                <a:ext uri="{FF2B5EF4-FFF2-40B4-BE49-F238E27FC236}">
                  <a16:creationId xmlns:a16="http://schemas.microsoft.com/office/drawing/2014/main" xmlns="" id="{266D96DB-B2FD-48BE-83A7-2CCC45888D7D}"/>
                </a:ext>
              </a:extLst>
            </p:cNvPr>
            <p:cNvSpPr txBox="1"/>
            <p:nvPr/>
          </p:nvSpPr>
          <p:spPr>
            <a:xfrm>
              <a:off x="2095210" y="5777241"/>
              <a:ext cx="132390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Alice</a:t>
              </a:r>
              <a:endParaRPr lang="en-US" sz="2400" b="1" dirty="0">
                <a:solidFill>
                  <a:srgbClr val="00B050"/>
                </a:solidFill>
                <a:cs typeface="Calibri"/>
              </a:endParaRPr>
            </a:p>
          </p:txBody>
        </p:sp>
      </p:grpSp>
    </p:spTree>
    <p:extLst>
      <p:ext uri="{BB962C8B-B14F-4D97-AF65-F5344CB8AC3E}">
        <p14:creationId xmlns:p14="http://schemas.microsoft.com/office/powerpoint/2010/main" val="338135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95B1988-7561-4DA2-A9AE-E34AE73D508D}"/>
              </a:ext>
            </a:extLst>
          </p:cNvPr>
          <p:cNvSpPr>
            <a:spLocks noGrp="1"/>
          </p:cNvSpPr>
          <p:nvPr>
            <p:ph type="title"/>
          </p:nvPr>
        </p:nvSpPr>
        <p:spPr/>
        <p:txBody>
          <a:bodyPr/>
          <a:lstStyle/>
          <a:p>
            <a:r>
              <a:rPr lang="en-GB"/>
              <a:t>Front-running Attack</a:t>
            </a:r>
          </a:p>
        </p:txBody>
      </p:sp>
      <p:sp>
        <p:nvSpPr>
          <p:cNvPr id="2" name="Rectangle: Rounded Corners 1">
            <a:extLst>
              <a:ext uri="{FF2B5EF4-FFF2-40B4-BE49-F238E27FC236}">
                <a16:creationId xmlns:a16="http://schemas.microsoft.com/office/drawing/2014/main" xmlns="" id="{C36DED7D-8543-4616-A600-8D49D327D839}"/>
              </a:ext>
            </a:extLst>
          </p:cNvPr>
          <p:cNvSpPr/>
          <p:nvPr/>
        </p:nvSpPr>
        <p:spPr>
          <a:xfrm>
            <a:off x="244088" y="1166049"/>
            <a:ext cx="4031036" cy="84925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Front-running Attack</a:t>
            </a:r>
            <a:endParaRPr lang="en-US"/>
          </a:p>
        </p:txBody>
      </p:sp>
      <p:cxnSp>
        <p:nvCxnSpPr>
          <p:cNvPr id="6" name="Straight Arrow Connector 5">
            <a:extLst>
              <a:ext uri="{FF2B5EF4-FFF2-40B4-BE49-F238E27FC236}">
                <a16:creationId xmlns:a16="http://schemas.microsoft.com/office/drawing/2014/main" xmlns="" id="{148F55E4-3AA3-43E8-983A-1C571EAA6A27}"/>
              </a:ext>
            </a:extLst>
          </p:cNvPr>
          <p:cNvCxnSpPr/>
          <p:nvPr/>
        </p:nvCxnSpPr>
        <p:spPr>
          <a:xfrm flipH="1">
            <a:off x="700342" y="2023665"/>
            <a:ext cx="11634" cy="250703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5C4D4496-3C02-4DB0-9490-5EA9717C7F76}"/>
              </a:ext>
            </a:extLst>
          </p:cNvPr>
          <p:cNvCxnSpPr/>
          <p:nvPr/>
        </p:nvCxnSpPr>
        <p:spPr>
          <a:xfrm flipV="1">
            <a:off x="686167" y="2446907"/>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D01B825A-AE61-4FFF-AC39-ADD609CFB826}"/>
              </a:ext>
            </a:extLst>
          </p:cNvPr>
          <p:cNvCxnSpPr>
            <a:cxnSpLocks/>
          </p:cNvCxnSpPr>
          <p:nvPr/>
        </p:nvCxnSpPr>
        <p:spPr>
          <a:xfrm flipV="1">
            <a:off x="703616" y="3476479"/>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2E1E43EE-E669-449D-A7D8-E223FA17A998}"/>
              </a:ext>
            </a:extLst>
          </p:cNvPr>
          <p:cNvCxnSpPr>
            <a:cxnSpLocks/>
          </p:cNvCxnSpPr>
          <p:nvPr/>
        </p:nvCxnSpPr>
        <p:spPr>
          <a:xfrm flipV="1">
            <a:off x="686167" y="4494418"/>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29DEB637-049D-4E2C-ADE3-1A2CE9A782E8}"/>
              </a:ext>
            </a:extLst>
          </p:cNvPr>
          <p:cNvSpPr txBox="1"/>
          <p:nvPr/>
        </p:nvSpPr>
        <p:spPr>
          <a:xfrm>
            <a:off x="1264135" y="2264623"/>
            <a:ext cx="27373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Displacement</a:t>
            </a:r>
            <a:endParaRPr lang="en-US" sz="2400">
              <a:cs typeface="Calibri"/>
            </a:endParaRPr>
          </a:p>
        </p:txBody>
      </p:sp>
      <p:sp>
        <p:nvSpPr>
          <p:cNvPr id="14" name="TextBox 13">
            <a:extLst>
              <a:ext uri="{FF2B5EF4-FFF2-40B4-BE49-F238E27FC236}">
                <a16:creationId xmlns:a16="http://schemas.microsoft.com/office/drawing/2014/main" xmlns="" id="{79580B26-99D8-48D2-B283-22C3B8DD5211}"/>
              </a:ext>
            </a:extLst>
          </p:cNvPr>
          <p:cNvSpPr txBox="1"/>
          <p:nvPr/>
        </p:nvSpPr>
        <p:spPr>
          <a:xfrm>
            <a:off x="1264134" y="3294194"/>
            <a:ext cx="28013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Insertion</a:t>
            </a:r>
            <a:endParaRPr lang="en-US"/>
          </a:p>
        </p:txBody>
      </p:sp>
      <p:sp>
        <p:nvSpPr>
          <p:cNvPr id="16" name="TextBox 15">
            <a:extLst>
              <a:ext uri="{FF2B5EF4-FFF2-40B4-BE49-F238E27FC236}">
                <a16:creationId xmlns:a16="http://schemas.microsoft.com/office/drawing/2014/main" xmlns="" id="{9789F4E2-B65F-490A-A471-15CC2B626ED1}"/>
              </a:ext>
            </a:extLst>
          </p:cNvPr>
          <p:cNvSpPr txBox="1"/>
          <p:nvPr/>
        </p:nvSpPr>
        <p:spPr>
          <a:xfrm>
            <a:off x="1252499" y="4341216"/>
            <a:ext cx="357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Suppression</a:t>
            </a:r>
            <a:endParaRPr lang="en-US"/>
          </a:p>
        </p:txBody>
      </p:sp>
      <p:sp>
        <p:nvSpPr>
          <p:cNvPr id="34" name="Arrow: Chevron 33">
            <a:extLst>
              <a:ext uri="{FF2B5EF4-FFF2-40B4-BE49-F238E27FC236}">
                <a16:creationId xmlns:a16="http://schemas.microsoft.com/office/drawing/2014/main" xmlns="" id="{2B59599F-F482-43CE-8961-AC1B8CDAFFF2}"/>
              </a:ext>
            </a:extLst>
          </p:cNvPr>
          <p:cNvSpPr/>
          <p:nvPr/>
        </p:nvSpPr>
        <p:spPr>
          <a:xfrm flipH="1">
            <a:off x="2811505" y="2657354"/>
            <a:ext cx="9045110" cy="773630"/>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a:solidFill>
                  <a:schemeClr val="accent5">
                    <a:lumMod val="50000"/>
                  </a:schemeClr>
                </a:solidFill>
                <a:ea typeface="+mn-lt"/>
                <a:cs typeface="+mn-lt"/>
              </a:rPr>
              <a:t>After Attacker's run, </a:t>
            </a:r>
            <a:r>
              <a:rPr lang="en-GB" sz="2400" b="1">
                <a:solidFill>
                  <a:schemeClr val="accent5">
                    <a:lumMod val="50000"/>
                  </a:schemeClr>
                </a:solidFill>
                <a:highlight>
                  <a:srgbClr val="00FFFF"/>
                </a:highlight>
                <a:ea typeface="+mn-lt"/>
                <a:cs typeface="+mn-lt"/>
              </a:rPr>
              <a:t>Alice's function call is not important</a:t>
            </a:r>
            <a:r>
              <a:rPr lang="en-GB" sz="2400" b="1">
                <a:solidFill>
                  <a:schemeClr val="accent5">
                    <a:lumMod val="50000"/>
                  </a:schemeClr>
                </a:solidFill>
                <a:ea typeface="+mn-lt"/>
                <a:cs typeface="+mn-lt"/>
              </a:rPr>
              <a:t> to the attacker</a:t>
            </a:r>
            <a:endParaRPr lang="en-GB" sz="2400" b="1">
              <a:solidFill>
                <a:schemeClr val="accent5">
                  <a:lumMod val="50000"/>
                </a:schemeClr>
              </a:solidFill>
              <a:highlight>
                <a:srgbClr val="FF00FF"/>
              </a:highlight>
              <a:cs typeface="Calibri"/>
            </a:endParaRPr>
          </a:p>
        </p:txBody>
      </p:sp>
      <p:sp>
        <p:nvSpPr>
          <p:cNvPr id="36" name="Arrow: Chevron 35">
            <a:extLst>
              <a:ext uri="{FF2B5EF4-FFF2-40B4-BE49-F238E27FC236}">
                <a16:creationId xmlns:a16="http://schemas.microsoft.com/office/drawing/2014/main" xmlns="" id="{0F3D9E10-7C20-48EF-9254-F435BF6571E7}"/>
              </a:ext>
            </a:extLst>
          </p:cNvPr>
          <p:cNvSpPr/>
          <p:nvPr/>
        </p:nvSpPr>
        <p:spPr>
          <a:xfrm flipH="1">
            <a:off x="2818485" y="3688090"/>
            <a:ext cx="9039293" cy="796896"/>
          </a:xfrm>
          <a:prstGeom prst="chevron">
            <a:avLst/>
          </a:prstGeom>
          <a:solidFill>
            <a:schemeClr val="accent6">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a:solidFill>
                  <a:schemeClr val="accent5">
                    <a:lumMod val="50000"/>
                  </a:schemeClr>
                </a:solidFill>
                <a:ea typeface="+mn-lt"/>
                <a:cs typeface="+mn-lt"/>
              </a:rPr>
              <a:t>After Attacker's run, the state of the contract is changed. </a:t>
            </a:r>
            <a:r>
              <a:rPr lang="en-GB" sz="2400" b="1">
                <a:solidFill>
                  <a:schemeClr val="accent5">
                    <a:lumMod val="50000"/>
                  </a:schemeClr>
                </a:solidFill>
                <a:highlight>
                  <a:srgbClr val="00FF00"/>
                </a:highlight>
                <a:ea typeface="+mn-lt"/>
                <a:cs typeface="+mn-lt"/>
              </a:rPr>
              <a:t>Alice's function call is needed</a:t>
            </a:r>
            <a:r>
              <a:rPr lang="en-GB" sz="2400" b="1">
                <a:solidFill>
                  <a:schemeClr val="accent5">
                    <a:lumMod val="50000"/>
                  </a:schemeClr>
                </a:solidFill>
                <a:ea typeface="+mn-lt"/>
                <a:cs typeface="+mn-lt"/>
              </a:rPr>
              <a:t> to run on this modified state</a:t>
            </a:r>
            <a:endParaRPr lang="en-GB" sz="2400" b="1">
              <a:solidFill>
                <a:schemeClr val="accent5">
                  <a:lumMod val="50000"/>
                </a:schemeClr>
              </a:solidFill>
              <a:highlight>
                <a:srgbClr val="FF00FF"/>
              </a:highlight>
              <a:cs typeface="Calibri"/>
            </a:endParaRPr>
          </a:p>
        </p:txBody>
      </p:sp>
      <p:sp>
        <p:nvSpPr>
          <p:cNvPr id="38" name="Arrow: Chevron 37">
            <a:extLst>
              <a:ext uri="{FF2B5EF4-FFF2-40B4-BE49-F238E27FC236}">
                <a16:creationId xmlns:a16="http://schemas.microsoft.com/office/drawing/2014/main" xmlns="" id="{58870118-797C-4E3E-BD21-86A9A39D86F5}"/>
              </a:ext>
            </a:extLst>
          </p:cNvPr>
          <p:cNvSpPr/>
          <p:nvPr/>
        </p:nvSpPr>
        <p:spPr>
          <a:xfrm flipH="1">
            <a:off x="2813832" y="4724643"/>
            <a:ext cx="9039292" cy="779446"/>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dirty="0">
                <a:solidFill>
                  <a:schemeClr val="accent5">
                    <a:lumMod val="50000"/>
                  </a:schemeClr>
                </a:solidFill>
                <a:ea typeface="+mn-lt"/>
                <a:cs typeface="+mn-lt"/>
              </a:rPr>
              <a:t>After Attacker's run, </a:t>
            </a:r>
            <a:r>
              <a:rPr lang="en-GB" sz="2400" b="1" dirty="0">
                <a:solidFill>
                  <a:schemeClr val="accent5">
                    <a:lumMod val="50000"/>
                  </a:schemeClr>
                </a:solidFill>
                <a:highlight>
                  <a:srgbClr val="00FFFF"/>
                </a:highlight>
                <a:ea typeface="+mn-lt"/>
                <a:cs typeface="+mn-lt"/>
              </a:rPr>
              <a:t>she tries to delay Alice's function call</a:t>
            </a:r>
            <a:r>
              <a:rPr lang="en-GB" sz="2400" b="1" dirty="0">
                <a:solidFill>
                  <a:schemeClr val="accent5">
                    <a:lumMod val="50000"/>
                  </a:schemeClr>
                </a:solidFill>
                <a:ea typeface="+mn-lt"/>
                <a:cs typeface="+mn-lt"/>
              </a:rPr>
              <a:t>. </a:t>
            </a:r>
            <a:r>
              <a:rPr lang="en-GB" sz="2400" b="1">
                <a:solidFill>
                  <a:schemeClr val="accent5">
                    <a:lumMod val="50000"/>
                  </a:schemeClr>
                </a:solidFill>
                <a:ea typeface="+mn-lt"/>
                <a:cs typeface="+mn-lt"/>
              </a:rPr>
              <a:t>After the delay, </a:t>
            </a:r>
            <a:r>
              <a:rPr lang="en-GB" sz="2400" b="1">
                <a:solidFill>
                  <a:schemeClr val="accent5">
                    <a:lumMod val="50000"/>
                  </a:schemeClr>
                </a:solidFill>
                <a:highlight>
                  <a:srgbClr val="00FF00"/>
                </a:highlight>
                <a:ea typeface="+mn-lt"/>
                <a:cs typeface="+mn-lt"/>
              </a:rPr>
              <a:t>Alice's function call is indifferent</a:t>
            </a:r>
            <a:r>
              <a:rPr lang="en-GB" sz="2400" b="1">
                <a:solidFill>
                  <a:schemeClr val="accent5">
                    <a:lumMod val="50000"/>
                  </a:schemeClr>
                </a:solidFill>
                <a:ea typeface="+mn-lt"/>
                <a:cs typeface="+mn-lt"/>
              </a:rPr>
              <a:t> to the attacker</a:t>
            </a:r>
            <a:endParaRPr lang="en-GB" sz="2400" b="1">
              <a:solidFill>
                <a:schemeClr val="accent5">
                  <a:lumMod val="50000"/>
                </a:schemeClr>
              </a:solidFill>
              <a:cs typeface="Calibri"/>
            </a:endParaRPr>
          </a:p>
        </p:txBody>
      </p:sp>
    </p:spTree>
    <p:extLst>
      <p:ext uri="{BB962C8B-B14F-4D97-AF65-F5344CB8AC3E}">
        <p14:creationId xmlns:p14="http://schemas.microsoft.com/office/powerpoint/2010/main" val="282967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95B1988-7561-4DA2-A9AE-E34AE73D508D}"/>
              </a:ext>
            </a:extLst>
          </p:cNvPr>
          <p:cNvSpPr>
            <a:spLocks noGrp="1"/>
          </p:cNvSpPr>
          <p:nvPr>
            <p:ph type="title"/>
          </p:nvPr>
        </p:nvSpPr>
        <p:spPr/>
        <p:txBody>
          <a:bodyPr/>
          <a:lstStyle/>
          <a:p>
            <a:r>
              <a:rPr lang="en-GB"/>
              <a:t>Front-running Attack</a:t>
            </a:r>
          </a:p>
        </p:txBody>
      </p:sp>
      <p:sp>
        <p:nvSpPr>
          <p:cNvPr id="2" name="Rectangle: Rounded Corners 1">
            <a:extLst>
              <a:ext uri="{FF2B5EF4-FFF2-40B4-BE49-F238E27FC236}">
                <a16:creationId xmlns:a16="http://schemas.microsoft.com/office/drawing/2014/main" xmlns="" id="{C36DED7D-8543-4616-A600-8D49D327D839}"/>
              </a:ext>
            </a:extLst>
          </p:cNvPr>
          <p:cNvSpPr/>
          <p:nvPr/>
        </p:nvSpPr>
        <p:spPr>
          <a:xfrm>
            <a:off x="244088" y="1166049"/>
            <a:ext cx="9487188" cy="85506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a:cs typeface="Calibri"/>
              </a:rPr>
              <a:t>Front-running Attack (Displacement / Insertion / Suppression)</a:t>
            </a:r>
            <a:endParaRPr lang="en-US"/>
          </a:p>
        </p:txBody>
      </p:sp>
      <p:cxnSp>
        <p:nvCxnSpPr>
          <p:cNvPr id="6" name="Straight Arrow Connector 5">
            <a:extLst>
              <a:ext uri="{FF2B5EF4-FFF2-40B4-BE49-F238E27FC236}">
                <a16:creationId xmlns:a16="http://schemas.microsoft.com/office/drawing/2014/main" xmlns="" id="{148F55E4-3AA3-43E8-983A-1C571EAA6A27}"/>
              </a:ext>
            </a:extLst>
          </p:cNvPr>
          <p:cNvCxnSpPr/>
          <p:nvPr/>
        </p:nvCxnSpPr>
        <p:spPr>
          <a:xfrm flipH="1">
            <a:off x="700342" y="2023665"/>
            <a:ext cx="11634" cy="2507036"/>
          </a:xfrm>
          <a:prstGeom prst="straightConnector1">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5C4D4496-3C02-4DB0-9490-5EA9717C7F76}"/>
              </a:ext>
            </a:extLst>
          </p:cNvPr>
          <p:cNvCxnSpPr/>
          <p:nvPr/>
        </p:nvCxnSpPr>
        <p:spPr>
          <a:xfrm flipV="1">
            <a:off x="686167" y="2446907"/>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2E1E43EE-E669-449D-A7D8-E223FA17A998}"/>
              </a:ext>
            </a:extLst>
          </p:cNvPr>
          <p:cNvCxnSpPr>
            <a:cxnSpLocks/>
          </p:cNvCxnSpPr>
          <p:nvPr/>
        </p:nvCxnSpPr>
        <p:spPr>
          <a:xfrm flipV="1">
            <a:off x="686167" y="4494418"/>
            <a:ext cx="559574" cy="1046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29DEB637-049D-4E2C-ADE3-1A2CE9A782E8}"/>
              </a:ext>
            </a:extLst>
          </p:cNvPr>
          <p:cNvSpPr txBox="1"/>
          <p:nvPr/>
        </p:nvSpPr>
        <p:spPr>
          <a:xfrm>
            <a:off x="1264135" y="2264623"/>
            <a:ext cx="27373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Asymmetric</a:t>
            </a:r>
            <a:endParaRPr lang="en-US" sz="2400">
              <a:cs typeface="Calibri"/>
            </a:endParaRPr>
          </a:p>
        </p:txBody>
      </p:sp>
      <p:sp>
        <p:nvSpPr>
          <p:cNvPr id="16" name="TextBox 15">
            <a:extLst>
              <a:ext uri="{FF2B5EF4-FFF2-40B4-BE49-F238E27FC236}">
                <a16:creationId xmlns:a16="http://schemas.microsoft.com/office/drawing/2014/main" xmlns="" id="{9789F4E2-B65F-490A-A471-15CC2B626ED1}"/>
              </a:ext>
            </a:extLst>
          </p:cNvPr>
          <p:cNvSpPr txBox="1"/>
          <p:nvPr/>
        </p:nvSpPr>
        <p:spPr>
          <a:xfrm>
            <a:off x="1252499" y="4341216"/>
            <a:ext cx="357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Bulk</a:t>
            </a:r>
            <a:endParaRPr lang="en-US"/>
          </a:p>
        </p:txBody>
      </p:sp>
      <p:sp>
        <p:nvSpPr>
          <p:cNvPr id="34" name="Arrow: Chevron 33">
            <a:extLst>
              <a:ext uri="{FF2B5EF4-FFF2-40B4-BE49-F238E27FC236}">
                <a16:creationId xmlns:a16="http://schemas.microsoft.com/office/drawing/2014/main" xmlns="" id="{2B59599F-F482-43CE-8961-AC1B8CDAFFF2}"/>
              </a:ext>
            </a:extLst>
          </p:cNvPr>
          <p:cNvSpPr/>
          <p:nvPr/>
        </p:nvSpPr>
        <p:spPr>
          <a:xfrm flipH="1">
            <a:off x="2043689" y="2657354"/>
            <a:ext cx="9807109" cy="773630"/>
          </a:xfrm>
          <a:prstGeom prst="chevro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dirty="0">
                <a:solidFill>
                  <a:schemeClr val="accent5">
                    <a:lumMod val="50000"/>
                  </a:schemeClr>
                </a:solidFill>
                <a:highlight>
                  <a:srgbClr val="00FF00"/>
                </a:highlight>
                <a:ea typeface="+mn-lt"/>
                <a:cs typeface="+mn-lt"/>
              </a:rPr>
              <a:t>Alice is trying to cancel an offer</a:t>
            </a:r>
            <a:r>
              <a:rPr lang="en-GB" sz="2400" b="1" dirty="0">
                <a:solidFill>
                  <a:schemeClr val="accent5">
                    <a:lumMod val="50000"/>
                  </a:schemeClr>
                </a:solidFill>
                <a:ea typeface="+mn-lt"/>
                <a:cs typeface="+mn-lt"/>
              </a:rPr>
              <a:t>, and </a:t>
            </a:r>
            <a:r>
              <a:rPr lang="en-GB" sz="2400" b="1" dirty="0">
                <a:solidFill>
                  <a:schemeClr val="accent5">
                    <a:lumMod val="50000"/>
                  </a:schemeClr>
                </a:solidFill>
                <a:highlight>
                  <a:srgbClr val="00FFFF"/>
                </a:highlight>
                <a:ea typeface="+mn-lt"/>
                <a:cs typeface="+mn-lt"/>
              </a:rPr>
              <a:t>Attacker is trying to fulfill</a:t>
            </a:r>
            <a:r>
              <a:rPr lang="en-GB" sz="2400" b="1" dirty="0">
                <a:solidFill>
                  <a:schemeClr val="accent5">
                    <a:lumMod val="50000"/>
                  </a:schemeClr>
                </a:solidFill>
                <a:ea typeface="+mn-lt"/>
                <a:cs typeface="+mn-lt"/>
              </a:rPr>
              <a:t> </a:t>
            </a:r>
            <a:r>
              <a:rPr lang="en-GB" sz="2400" b="1">
                <a:solidFill>
                  <a:schemeClr val="accent5">
                    <a:lumMod val="50000"/>
                  </a:schemeClr>
                </a:solidFill>
                <a:ea typeface="+mn-lt"/>
                <a:cs typeface="+mn-lt"/>
              </a:rPr>
              <a:t>it first </a:t>
            </a:r>
          </a:p>
        </p:txBody>
      </p:sp>
      <p:sp>
        <p:nvSpPr>
          <p:cNvPr id="38" name="Arrow: Chevron 37">
            <a:extLst>
              <a:ext uri="{FF2B5EF4-FFF2-40B4-BE49-F238E27FC236}">
                <a16:creationId xmlns:a16="http://schemas.microsoft.com/office/drawing/2014/main" xmlns="" id="{58870118-797C-4E3E-BD21-86A9A39D86F5}"/>
              </a:ext>
            </a:extLst>
          </p:cNvPr>
          <p:cNvSpPr/>
          <p:nvPr/>
        </p:nvSpPr>
        <p:spPr>
          <a:xfrm flipH="1">
            <a:off x="2046016" y="4724643"/>
            <a:ext cx="9807108" cy="779446"/>
          </a:xfrm>
          <a:prstGeom prst="chevron">
            <a:avLst/>
          </a:prstGeom>
          <a:solidFill>
            <a:schemeClr val="accent6">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GB" sz="2400" b="1">
                <a:solidFill>
                  <a:schemeClr val="accent5">
                    <a:lumMod val="50000"/>
                  </a:schemeClr>
                </a:solidFill>
                <a:highlight>
                  <a:srgbClr val="00FF00"/>
                </a:highlight>
                <a:ea typeface="+mn-lt"/>
                <a:cs typeface="+mn-lt"/>
              </a:rPr>
              <a:t>Attacker is trying to run a large set of functions </a:t>
            </a:r>
            <a:r>
              <a:rPr lang="en-GB" sz="2400" b="1">
                <a:solidFill>
                  <a:schemeClr val="accent5">
                    <a:lumMod val="50000"/>
                  </a:schemeClr>
                </a:solidFill>
                <a:ea typeface="+mn-lt"/>
                <a:cs typeface="+mn-lt"/>
              </a:rPr>
              <a:t>and</a:t>
            </a:r>
            <a:r>
              <a:rPr lang="en-GB" sz="2400" b="1">
                <a:solidFill>
                  <a:schemeClr val="accent5">
                    <a:lumMod val="50000"/>
                  </a:schemeClr>
                </a:solidFill>
                <a:highlight>
                  <a:srgbClr val="00FFFF"/>
                </a:highlight>
                <a:ea typeface="+mn-lt"/>
                <a:cs typeface="+mn-lt"/>
              </a:rPr>
              <a:t> Alice is</a:t>
            </a:r>
            <a:r>
              <a:rPr lang="en-GB" sz="2400" b="1" dirty="0">
                <a:solidFill>
                  <a:schemeClr val="accent5">
                    <a:lumMod val="50000"/>
                  </a:schemeClr>
                </a:solidFill>
                <a:highlight>
                  <a:srgbClr val="00FFFF"/>
                </a:highlight>
                <a:ea typeface="+mn-lt"/>
                <a:cs typeface="+mn-lt"/>
              </a:rPr>
              <a:t> trying to buy a limited set of shares</a:t>
            </a:r>
            <a:r>
              <a:rPr lang="en-GB" sz="2400" b="1" dirty="0">
                <a:solidFill>
                  <a:schemeClr val="accent5">
                    <a:lumMod val="50000"/>
                  </a:schemeClr>
                </a:solidFill>
                <a:ea typeface="+mn-lt"/>
                <a:cs typeface="+mn-lt"/>
              </a:rPr>
              <a:t> offered by a firm on a blockchain</a:t>
            </a:r>
            <a:endParaRPr lang="en-GB" sz="2400" b="1" dirty="0">
              <a:solidFill>
                <a:schemeClr val="accent5">
                  <a:lumMod val="50000"/>
                </a:schemeClr>
              </a:solidFill>
              <a:cs typeface="Calibri"/>
            </a:endParaRPr>
          </a:p>
        </p:txBody>
      </p:sp>
    </p:spTree>
    <p:extLst>
      <p:ext uri="{BB962C8B-B14F-4D97-AF65-F5344CB8AC3E}">
        <p14:creationId xmlns:p14="http://schemas.microsoft.com/office/powerpoint/2010/main" val="330026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7CC67A0-370D-4BF8-856F-A67BDB78CA41}"/>
              </a:ext>
            </a:extLst>
          </p:cNvPr>
          <p:cNvSpPr>
            <a:spLocks noGrp="1"/>
          </p:cNvSpPr>
          <p:nvPr>
            <p:ph type="title"/>
          </p:nvPr>
        </p:nvSpPr>
        <p:spPr/>
        <p:txBody>
          <a:bodyPr/>
          <a:lstStyle/>
          <a:p>
            <a:r>
              <a:rPr lang="en-GB">
                <a:latin typeface="Arial Rounded MT Bold"/>
              </a:rPr>
              <a:t>Front-running Attack</a:t>
            </a:r>
            <a:endParaRPr lang="en-GB"/>
          </a:p>
        </p:txBody>
      </p:sp>
      <p:sp>
        <p:nvSpPr>
          <p:cNvPr id="2" name="Rectangle: Rounded Corners 1">
            <a:extLst>
              <a:ext uri="{FF2B5EF4-FFF2-40B4-BE49-F238E27FC236}">
                <a16:creationId xmlns:a16="http://schemas.microsoft.com/office/drawing/2014/main" xmlns="" id="{95EFB723-A36D-4760-B4B1-F68762904F9F}"/>
              </a:ext>
            </a:extLst>
          </p:cNvPr>
          <p:cNvSpPr/>
          <p:nvPr/>
        </p:nvSpPr>
        <p:spPr>
          <a:xfrm>
            <a:off x="319706" y="968278"/>
            <a:ext cx="7730514" cy="75191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a:ea typeface="+mn-lt"/>
                <a:cs typeface="+mn-lt"/>
              </a:rPr>
              <a:t>Markets and Exchanges: </a:t>
            </a:r>
            <a:endParaRPr lang="en-US">
              <a:ea typeface="+mn-lt"/>
              <a:cs typeface="+mn-lt"/>
            </a:endParaRPr>
          </a:p>
          <a:p>
            <a:r>
              <a:rPr lang="en-GB" sz="2400">
                <a:ea typeface="+mn-lt"/>
                <a:cs typeface="+mn-lt"/>
              </a:rPr>
              <a:t>Spotting a profitable cancellation transaction</a:t>
            </a:r>
            <a:endParaRPr lang="en-US">
              <a:cs typeface="Calibri"/>
            </a:endParaRPr>
          </a:p>
        </p:txBody>
      </p:sp>
      <p:sp>
        <p:nvSpPr>
          <p:cNvPr id="6" name="Cloud 5">
            <a:extLst>
              <a:ext uri="{FF2B5EF4-FFF2-40B4-BE49-F238E27FC236}">
                <a16:creationId xmlns:a16="http://schemas.microsoft.com/office/drawing/2014/main" xmlns="" id="{86A44551-4BD5-46B1-B821-2DC23C6647A8}"/>
              </a:ext>
            </a:extLst>
          </p:cNvPr>
          <p:cNvSpPr/>
          <p:nvPr/>
        </p:nvSpPr>
        <p:spPr>
          <a:xfrm>
            <a:off x="168026" y="1874454"/>
            <a:ext cx="5899775" cy="4494189"/>
          </a:xfrm>
          <a:prstGeom prst="clou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7">
            <a:extLst>
              <a:ext uri="{FF2B5EF4-FFF2-40B4-BE49-F238E27FC236}">
                <a16:creationId xmlns:a16="http://schemas.microsoft.com/office/drawing/2014/main" xmlns="" id="{078CDA51-8DBE-466E-BFEA-BD3CCC747A3A}"/>
              </a:ext>
            </a:extLst>
          </p:cNvPr>
          <p:cNvGraphicFramePr>
            <a:graphicFrameLocks noGrp="1"/>
          </p:cNvGraphicFramePr>
          <p:nvPr>
            <p:extLst>
              <p:ext uri="{D42A27DB-BD31-4B8C-83A1-F6EECF244321}">
                <p14:modId xmlns:p14="http://schemas.microsoft.com/office/powerpoint/2010/main" val="2648185131"/>
              </p:ext>
            </p:extLst>
          </p:nvPr>
        </p:nvGraphicFramePr>
        <p:xfrm>
          <a:off x="921112" y="2693787"/>
          <a:ext cx="4057992" cy="2773680"/>
        </p:xfrm>
        <a:graphic>
          <a:graphicData uri="http://schemas.openxmlformats.org/drawingml/2006/table">
            <a:tbl>
              <a:tblPr firstRow="1" bandRow="1">
                <a:tableStyleId>{5C22544A-7EE6-4342-B048-85BDC9FD1C3A}</a:tableStyleId>
              </a:tblPr>
              <a:tblGrid>
                <a:gridCol w="4057992">
                  <a:extLst>
                    <a:ext uri="{9D8B030D-6E8A-4147-A177-3AD203B41FA5}">
                      <a16:colId xmlns:a16="http://schemas.microsoft.com/office/drawing/2014/main" xmlns="" val="794107489"/>
                    </a:ext>
                  </a:extLst>
                </a:gridCol>
              </a:tblGrid>
              <a:tr h="377504">
                <a:tc>
                  <a:txBody>
                    <a:bodyPr/>
                    <a:lstStyle/>
                    <a:p>
                      <a:pPr algn="ctr"/>
                      <a:r>
                        <a:rPr lang="en-GB" sz="2000">
                          <a:solidFill>
                            <a:schemeClr val="tx1"/>
                          </a:solidFill>
                        </a:rPr>
                        <a: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4292292193"/>
                  </a:ext>
                </a:extLst>
              </a:tr>
              <a:tr h="370840">
                <a:tc>
                  <a:txBody>
                    <a:bodyPr/>
                    <a:lstStyle/>
                    <a:p>
                      <a:pPr algn="ctr"/>
                      <a:r>
                        <a:rPr lang="en-GB" sz="2000" b="1">
                          <a:solidFill>
                            <a:schemeClr val="tx1"/>
                          </a:solidFill>
                        </a:rPr>
                        <a:t>Cancel (order 100)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251502089"/>
                  </a:ext>
                </a:extLst>
              </a:tr>
              <a:tr h="370840">
                <a:tc>
                  <a:txBody>
                    <a:bodyPr/>
                    <a:lstStyle/>
                    <a:p>
                      <a:pPr algn="ctr"/>
                      <a:r>
                        <a:rPr lang="en-GB" sz="2000">
                          <a:solidFill>
                            <a:schemeClr val="tx1"/>
                          </a:solidFill>
                        </a:rPr>
                        <a:t>Breed (cryptokittie 1, cryptokittie 2)</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689521277"/>
                  </a:ext>
                </a:extLst>
              </a:tr>
              <a:tr h="370840">
                <a:tc>
                  <a:txBody>
                    <a:bodyPr/>
                    <a:lstStyle/>
                    <a:p>
                      <a:pPr algn="ctr"/>
                      <a:r>
                        <a:rPr lang="en-GB" sz="2000">
                          <a:solidFill>
                            <a:schemeClr val="tx1"/>
                          </a:solidFill>
                        </a:rPr>
                        <a:t>Buy (order 101)</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138944218"/>
                  </a:ext>
                </a:extLst>
              </a:tr>
              <a:tr h="370840">
                <a:tc>
                  <a:txBody>
                    <a:bodyPr/>
                    <a:lstStyle/>
                    <a:p>
                      <a:pPr algn="ctr"/>
                      <a:r>
                        <a:rPr lang="en-GB" sz="2000">
                          <a:solidFill>
                            <a:schemeClr val="tx1"/>
                          </a:solidFill>
                        </a:rPr>
                        <a:t>Bid (B</a:t>
                      </a:r>
                      <a:r>
                        <a:rPr lang="en-GB" sz="2000" baseline="-25000">
                          <a:solidFill>
                            <a:schemeClr val="tx1"/>
                          </a:solidFill>
                        </a:rPr>
                        <a:t>j</a:t>
                      </a:r>
                      <a:r>
                        <a:rPr lang="en-GB" sz="2000">
                          <a:solidFill>
                            <a:schemeClr val="tx1"/>
                          </a:solidFill>
                        </a:rPr>
                        <a: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52830891"/>
                  </a:ext>
                </a:extLst>
              </a:tr>
              <a:tr h="370840">
                <a:tc>
                  <a:txBody>
                    <a:bodyPr/>
                    <a:lstStyle/>
                    <a:p>
                      <a:pPr algn="ctr"/>
                      <a:r>
                        <a:rPr lang="en-GB" sz="2000">
                          <a:solidFill>
                            <a:schemeClr val="tx1"/>
                          </a:solidFill>
                        </a:rPr>
                        <a:t>Register (B</a:t>
                      </a:r>
                      <a:r>
                        <a:rPr lang="en-GB" sz="2000" baseline="-25000">
                          <a:solidFill>
                            <a:schemeClr val="tx1"/>
                          </a:solidFill>
                        </a:rPr>
                        <a:t>i</a:t>
                      </a:r>
                      <a:r>
                        <a:rPr lang="en-GB" sz="2000">
                          <a:solidFill>
                            <a:schemeClr val="tx1"/>
                          </a:solidFill>
                        </a:rPr>
                        <a: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4172708802"/>
                  </a:ext>
                </a:extLst>
              </a:tr>
              <a:tr h="370840">
                <a:tc>
                  <a:txBody>
                    <a:bodyPr/>
                    <a:lstStyle/>
                    <a:p>
                      <a:pPr algn="ctr"/>
                      <a:r>
                        <a:rPr lang="en-GB" sz="2000" b="1">
                          <a:solidFill>
                            <a:schemeClr val="tx1"/>
                          </a:solidFill>
                        </a:rPr>
                        <a: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3642473408"/>
                  </a:ext>
                </a:extLst>
              </a:tr>
            </a:tbl>
          </a:graphicData>
        </a:graphic>
      </p:graphicFrame>
      <p:sp>
        <p:nvSpPr>
          <p:cNvPr id="10" name="TextBox 9">
            <a:extLst>
              <a:ext uri="{FF2B5EF4-FFF2-40B4-BE49-F238E27FC236}">
                <a16:creationId xmlns:a16="http://schemas.microsoft.com/office/drawing/2014/main" xmlns="" id="{DCF3E59F-79B3-42BA-836B-CA491A4DA801}"/>
              </a:ext>
            </a:extLst>
          </p:cNvPr>
          <p:cNvSpPr txBox="1"/>
          <p:nvPr/>
        </p:nvSpPr>
        <p:spPr>
          <a:xfrm>
            <a:off x="3961974" y="5832099"/>
            <a:ext cx="1579840"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Ethereum Network</a:t>
            </a:r>
            <a:endParaRPr lang="en-GB" sz="2400">
              <a:ea typeface="+mn-lt"/>
              <a:cs typeface="+mn-lt"/>
            </a:endParaRPr>
          </a:p>
        </p:txBody>
      </p:sp>
      <p:sp>
        <p:nvSpPr>
          <p:cNvPr id="12" name="TextBox 11">
            <a:extLst>
              <a:ext uri="{FF2B5EF4-FFF2-40B4-BE49-F238E27FC236}">
                <a16:creationId xmlns:a16="http://schemas.microsoft.com/office/drawing/2014/main" xmlns="" id="{3CB17504-37BF-4970-BC62-A7A37854077A}"/>
              </a:ext>
            </a:extLst>
          </p:cNvPr>
          <p:cNvSpPr txBox="1"/>
          <p:nvPr/>
        </p:nvSpPr>
        <p:spPr>
          <a:xfrm>
            <a:off x="2115072" y="2196145"/>
            <a:ext cx="3026676"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(Unordered) mempool</a:t>
            </a:r>
            <a:endParaRPr lang="en-US">
              <a:solidFill>
                <a:schemeClr val="accent5">
                  <a:lumMod val="50000"/>
                </a:schemeClr>
              </a:solidFill>
            </a:endParaRPr>
          </a:p>
        </p:txBody>
      </p:sp>
      <p:graphicFrame>
        <p:nvGraphicFramePr>
          <p:cNvPr id="15" name="Table 7">
            <a:extLst>
              <a:ext uri="{FF2B5EF4-FFF2-40B4-BE49-F238E27FC236}">
                <a16:creationId xmlns:a16="http://schemas.microsoft.com/office/drawing/2014/main" xmlns="" id="{88E2EBE9-F7F3-4280-85DA-170C9E8E8A59}"/>
              </a:ext>
            </a:extLst>
          </p:cNvPr>
          <p:cNvGraphicFramePr>
            <a:graphicFrameLocks noGrp="1"/>
          </p:cNvGraphicFramePr>
          <p:nvPr>
            <p:extLst>
              <p:ext uri="{D42A27DB-BD31-4B8C-83A1-F6EECF244321}">
                <p14:modId xmlns:p14="http://schemas.microsoft.com/office/powerpoint/2010/main" val="3811105073"/>
              </p:ext>
            </p:extLst>
          </p:nvPr>
        </p:nvGraphicFramePr>
        <p:xfrm>
          <a:off x="8079717" y="2637860"/>
          <a:ext cx="3904192" cy="2773680"/>
        </p:xfrm>
        <a:graphic>
          <a:graphicData uri="http://schemas.openxmlformats.org/drawingml/2006/table">
            <a:tbl>
              <a:tblPr firstRow="1" bandRow="1">
                <a:tableStyleId>{5C22544A-7EE6-4342-B048-85BDC9FD1C3A}</a:tableStyleId>
              </a:tblPr>
              <a:tblGrid>
                <a:gridCol w="3904192">
                  <a:extLst>
                    <a:ext uri="{9D8B030D-6E8A-4147-A177-3AD203B41FA5}">
                      <a16:colId xmlns:a16="http://schemas.microsoft.com/office/drawing/2014/main" xmlns="" val="794107489"/>
                    </a:ext>
                  </a:extLst>
                </a:gridCol>
              </a:tblGrid>
              <a:tr h="377504">
                <a:tc>
                  <a:txBody>
                    <a:bodyPr/>
                    <a:lstStyle/>
                    <a:p>
                      <a:pPr algn="ctr"/>
                      <a:r>
                        <a:rPr lang="en-GB" sz="2000">
                          <a:solidFill>
                            <a:schemeClr val="tx1"/>
                          </a:solidFill>
                        </a:rPr>
                        <a:t>Block Height #N</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4292292193"/>
                  </a:ext>
                </a:extLst>
              </a:tr>
              <a:tr h="370838">
                <a:tc>
                  <a:txBody>
                    <a:bodyPr/>
                    <a:lstStyle/>
                    <a:p>
                      <a:pPr lvl="0" algn="ctr">
                        <a:buNone/>
                      </a:pPr>
                      <a:r>
                        <a:rPr lang="en-GB" sz="2000" b="0" i="0" u="none" strike="noStrike" noProof="0">
                          <a:solidFill>
                            <a:schemeClr val="tx1"/>
                          </a:solidFill>
                          <a:latin typeface="Calibri"/>
                        </a:rPr>
                        <a:t>Register (B</a:t>
                      </a:r>
                      <a:r>
                        <a:rPr lang="en-GB" sz="2000" b="0" i="0" u="none" strike="noStrike" baseline="-25000" noProof="0">
                          <a:solidFill>
                            <a:schemeClr val="tx1"/>
                          </a:solidFill>
                          <a:latin typeface="Calibri"/>
                        </a:rPr>
                        <a:t>i</a:t>
                      </a:r>
                      <a:r>
                        <a:rPr lang="en-GB" sz="2000" b="0" i="0" u="none" strike="noStrike" noProof="0">
                          <a:solidFill>
                            <a:schemeClr val="tx1"/>
                          </a:solidFill>
                          <a:latin typeface="Calibri"/>
                        </a:rPr>
                        <a:t>)</a:t>
                      </a:r>
                      <a:endParaRPr lang="en-US" sz="2000" b="0" i="0" u="none" strike="noStrike" noProof="0">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251502089"/>
                  </a:ext>
                </a:extLst>
              </a:tr>
              <a:tr h="370840">
                <a:tc>
                  <a:txBody>
                    <a:bodyPr/>
                    <a:lstStyle/>
                    <a:p>
                      <a:pPr lvl="0" algn="ctr">
                        <a:lnSpc>
                          <a:spcPct val="100000"/>
                        </a:lnSpc>
                        <a:spcBef>
                          <a:spcPts val="0"/>
                        </a:spcBef>
                        <a:spcAft>
                          <a:spcPts val="0"/>
                        </a:spcAft>
                        <a:buNone/>
                      </a:pPr>
                      <a:r>
                        <a:rPr lang="en-GB" sz="2000" b="1" i="0" u="none" strike="noStrike" noProof="0">
                          <a:solidFill>
                            <a:schemeClr val="tx1"/>
                          </a:solidFill>
                          <a:latin typeface="Calibri"/>
                        </a:rPr>
                        <a:t>Buy (order 100)</a:t>
                      </a:r>
                      <a:endParaRPr lang="en-GB" sz="2000" b="1" i="0" u="none" strike="noStrike" noProof="0">
                        <a:latin typeface="Calibri"/>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xmlns="" val="689521277"/>
                  </a:ext>
                </a:extLst>
              </a:tr>
              <a:tr h="370840">
                <a:tc>
                  <a:txBody>
                    <a:bodyPr/>
                    <a:lstStyle/>
                    <a:p>
                      <a:pPr lvl="0" algn="ctr">
                        <a:buNone/>
                      </a:pPr>
                      <a:r>
                        <a:rPr lang="en-GB" sz="2000" b="1" i="0" u="none" strike="noStrike" noProof="0">
                          <a:solidFill>
                            <a:schemeClr val="tx1"/>
                          </a:solidFill>
                          <a:latin typeface="Calibri"/>
                        </a:rPr>
                        <a:t>Cancel (order 100)</a:t>
                      </a:r>
                      <a:endParaRPr lang="en-GB" sz="20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2138944218"/>
                  </a:ext>
                </a:extLst>
              </a:tr>
              <a:tr h="370840">
                <a:tc>
                  <a:txBody>
                    <a:bodyPr/>
                    <a:lstStyle/>
                    <a:p>
                      <a:pPr lvl="0" algn="ctr">
                        <a:lnSpc>
                          <a:spcPct val="100000"/>
                        </a:lnSpc>
                        <a:spcBef>
                          <a:spcPts val="0"/>
                        </a:spcBef>
                        <a:spcAft>
                          <a:spcPts val="0"/>
                        </a:spcAft>
                        <a:buNone/>
                      </a:pPr>
                      <a:r>
                        <a:rPr lang="en-GB" sz="2000" b="0" i="0" u="none" strike="noStrike" noProof="0">
                          <a:solidFill>
                            <a:schemeClr val="tx1"/>
                          </a:solidFill>
                          <a:latin typeface="Calibri"/>
                        </a:rPr>
                        <a:t>Buy (order 101)</a:t>
                      </a:r>
                      <a:endParaRPr lang="en-GB" sz="2000" b="0" i="0" u="none" strike="noStrike" noProof="0">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152830891"/>
                  </a:ext>
                </a:extLst>
              </a:tr>
              <a:tr h="370840">
                <a:tc>
                  <a:txBody>
                    <a:bodyPr/>
                    <a:lstStyle/>
                    <a:p>
                      <a:pPr lvl="0" algn="ctr">
                        <a:buNone/>
                      </a:pPr>
                      <a:r>
                        <a:rPr lang="en-GB" sz="2000" b="0" i="0" u="none" strike="noStrike" noProof="0">
                          <a:solidFill>
                            <a:schemeClr val="tx1"/>
                          </a:solidFill>
                        </a:rPr>
                        <a:t>Bid (B</a:t>
                      </a:r>
                      <a:r>
                        <a:rPr lang="en-GB" sz="2000" b="0" i="0" u="none" strike="noStrike" baseline="-25000" noProof="0">
                          <a:solidFill>
                            <a:schemeClr val="tx1"/>
                          </a:solidFill>
                        </a:rPr>
                        <a:t>j</a:t>
                      </a:r>
                      <a:r>
                        <a:rPr lang="en-GB" sz="2000" b="0" i="0" u="none" strike="noStrike" noProof="0">
                          <a:solidFill>
                            <a:schemeClr val="tx1"/>
                          </a:solidFill>
                        </a:rPr>
                        <a:t>)</a:t>
                      </a:r>
                      <a:endParaRPr lang="en-US" sz="2000" b="0"/>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4172708802"/>
                  </a:ext>
                </a:extLst>
              </a:tr>
              <a:tr h="370840">
                <a:tc>
                  <a:txBody>
                    <a:bodyPr/>
                    <a:lstStyle/>
                    <a:p>
                      <a:pPr lvl="0" algn="ctr">
                        <a:lnSpc>
                          <a:spcPct val="100000"/>
                        </a:lnSpc>
                        <a:spcBef>
                          <a:spcPts val="0"/>
                        </a:spcBef>
                        <a:spcAft>
                          <a:spcPts val="0"/>
                        </a:spcAft>
                        <a:buNone/>
                      </a:pPr>
                      <a:r>
                        <a:rPr lang="en-GB" sz="2000" b="0" i="0" u="none" strike="noStrike" noProof="0">
                          <a:solidFill>
                            <a:schemeClr val="tx1"/>
                          </a:solidFill>
                          <a:latin typeface="Calibri"/>
                        </a:rPr>
                        <a:t>Breed (cryptokittie 1, cryptokittie 2)</a:t>
                      </a:r>
                      <a:endParaRPr lang="en-GB" sz="2000" b="0" i="0" u="none" strike="noStrike" noProof="0">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xmlns="" val="3642473408"/>
                  </a:ext>
                </a:extLst>
              </a:tr>
            </a:tbl>
          </a:graphicData>
        </a:graphic>
      </p:graphicFrame>
      <p:sp>
        <p:nvSpPr>
          <p:cNvPr id="18" name="TextBox 17">
            <a:extLst>
              <a:ext uri="{FF2B5EF4-FFF2-40B4-BE49-F238E27FC236}">
                <a16:creationId xmlns:a16="http://schemas.microsoft.com/office/drawing/2014/main" xmlns="" id="{916FE4A5-BE98-4CE5-AB8D-66F9C0B74E6A}"/>
              </a:ext>
            </a:extLst>
          </p:cNvPr>
          <p:cNvSpPr txBox="1"/>
          <p:nvPr/>
        </p:nvSpPr>
        <p:spPr>
          <a:xfrm>
            <a:off x="8364870" y="2133227"/>
            <a:ext cx="3026676"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Reordered Block</a:t>
            </a:r>
            <a:endParaRPr lang="en-US"/>
          </a:p>
        </p:txBody>
      </p:sp>
      <p:grpSp>
        <p:nvGrpSpPr>
          <p:cNvPr id="20" name="Group 19">
            <a:extLst>
              <a:ext uri="{FF2B5EF4-FFF2-40B4-BE49-F238E27FC236}">
                <a16:creationId xmlns:a16="http://schemas.microsoft.com/office/drawing/2014/main" xmlns="" id="{4869BCDC-2C93-40F8-B08D-5ACB10EE1C8D}"/>
              </a:ext>
            </a:extLst>
          </p:cNvPr>
          <p:cNvGrpSpPr/>
          <p:nvPr/>
        </p:nvGrpSpPr>
        <p:grpSpPr>
          <a:xfrm>
            <a:off x="5743310" y="2233444"/>
            <a:ext cx="2208751" cy="3713499"/>
            <a:chOff x="5855163" y="2233444"/>
            <a:chExt cx="2208751" cy="3713499"/>
          </a:xfrm>
        </p:grpSpPr>
        <p:sp>
          <p:nvSpPr>
            <p:cNvPr id="14" name="Arrow: Right 13">
              <a:extLst>
                <a:ext uri="{FF2B5EF4-FFF2-40B4-BE49-F238E27FC236}">
                  <a16:creationId xmlns:a16="http://schemas.microsoft.com/office/drawing/2014/main" xmlns="" id="{2AEED108-68CD-439B-9843-9219BC69CC7E}"/>
                </a:ext>
              </a:extLst>
            </p:cNvPr>
            <p:cNvSpPr/>
            <p:nvPr/>
          </p:nvSpPr>
          <p:spPr>
            <a:xfrm>
              <a:off x="6023061" y="3853487"/>
              <a:ext cx="2022804" cy="599129"/>
            </a:xfrm>
            <a:prstGeom prst="rightArrow">
              <a:avLst/>
            </a:prstGeom>
            <a:solidFill>
              <a:srgbClr val="E884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400" b="1" baseline="-25000" dirty="0">
                <a:solidFill>
                  <a:schemeClr val="bg1"/>
                </a:solidFill>
                <a:ea typeface="+mn-lt"/>
                <a:cs typeface="+mn-lt"/>
              </a:endParaRPr>
            </a:p>
          </p:txBody>
        </p:sp>
        <p:pic>
          <p:nvPicPr>
            <p:cNvPr id="17" name="Picture 4" descr="A picture containing text, clipart&#10;&#10;Description automatically generated">
              <a:extLst>
                <a:ext uri="{FF2B5EF4-FFF2-40B4-BE49-F238E27FC236}">
                  <a16:creationId xmlns:a16="http://schemas.microsoft.com/office/drawing/2014/main" xmlns="" id="{DAE44D21-BB5A-4360-A1FE-372BA63B26D7}"/>
                </a:ext>
              </a:extLst>
            </p:cNvPr>
            <p:cNvPicPr>
              <a:picLocks noChangeAspect="1"/>
            </p:cNvPicPr>
            <p:nvPr/>
          </p:nvPicPr>
          <p:blipFill rotWithShape="1">
            <a:blip r:embed="rId3"/>
            <a:srcRect r="615" b="7656"/>
            <a:stretch/>
          </p:blipFill>
          <p:spPr>
            <a:xfrm flipH="1">
              <a:off x="6344029" y="2233444"/>
              <a:ext cx="1371417" cy="1696161"/>
            </a:xfrm>
            <a:prstGeom prst="rect">
              <a:avLst/>
            </a:prstGeom>
          </p:spPr>
        </p:pic>
        <p:sp>
          <p:nvSpPr>
            <p:cNvPr id="19" name="TextBox 18">
              <a:extLst>
                <a:ext uri="{FF2B5EF4-FFF2-40B4-BE49-F238E27FC236}">
                  <a16:creationId xmlns:a16="http://schemas.microsoft.com/office/drawing/2014/main" xmlns="" id="{CF56F20C-7917-4E41-8E2C-C4D9FD17B185}"/>
                </a:ext>
              </a:extLst>
            </p:cNvPr>
            <p:cNvSpPr txBox="1"/>
            <p:nvPr/>
          </p:nvSpPr>
          <p:spPr>
            <a:xfrm>
              <a:off x="5855163" y="4377283"/>
              <a:ext cx="2208751" cy="156966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Adversarial miner mines a block with preferred order</a:t>
              </a:r>
              <a:endParaRPr lang="en-US">
                <a:solidFill>
                  <a:schemeClr val="accent5">
                    <a:lumMod val="50000"/>
                  </a:schemeClr>
                </a:solidFill>
              </a:endParaRPr>
            </a:p>
          </p:txBody>
        </p:sp>
      </p:grpSp>
    </p:spTree>
    <p:extLst>
      <p:ext uri="{BB962C8B-B14F-4D97-AF65-F5344CB8AC3E}">
        <p14:creationId xmlns:p14="http://schemas.microsoft.com/office/powerpoint/2010/main" val="203682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7CC67A0-370D-4BF8-856F-A67BDB78CA41}"/>
              </a:ext>
            </a:extLst>
          </p:cNvPr>
          <p:cNvSpPr>
            <a:spLocks noGrp="1"/>
          </p:cNvSpPr>
          <p:nvPr>
            <p:ph type="title"/>
          </p:nvPr>
        </p:nvSpPr>
        <p:spPr/>
        <p:txBody>
          <a:bodyPr/>
          <a:lstStyle/>
          <a:p>
            <a:r>
              <a:rPr lang="en-GB" dirty="0">
                <a:latin typeface="Arial Rounded MT Bold"/>
              </a:rPr>
              <a:t>Front-running Attack</a:t>
            </a:r>
            <a:endParaRPr lang="en-GB" dirty="0"/>
          </a:p>
        </p:txBody>
      </p:sp>
      <p:sp>
        <p:nvSpPr>
          <p:cNvPr id="2" name="Rectangle: Rounded Corners 1">
            <a:extLst>
              <a:ext uri="{FF2B5EF4-FFF2-40B4-BE49-F238E27FC236}">
                <a16:creationId xmlns:a16="http://schemas.microsoft.com/office/drawing/2014/main" xmlns="" id="{95EFB723-A36D-4760-B4B1-F68762904F9F}"/>
              </a:ext>
            </a:extLst>
          </p:cNvPr>
          <p:cNvSpPr/>
          <p:nvPr/>
        </p:nvSpPr>
        <p:spPr>
          <a:xfrm>
            <a:off x="319706" y="968278"/>
            <a:ext cx="7730514" cy="75191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a:ea typeface="+mn-lt"/>
                <a:cs typeface="+mn-lt"/>
              </a:rPr>
              <a:t>Gambling: </a:t>
            </a:r>
            <a:endParaRPr lang="en-US">
              <a:ea typeface="+mn-lt"/>
              <a:cs typeface="+mn-lt"/>
            </a:endParaRPr>
          </a:p>
          <a:p>
            <a:r>
              <a:rPr lang="en-GB" sz="2400">
                <a:ea typeface="+mn-lt"/>
                <a:cs typeface="+mn-lt"/>
              </a:rPr>
              <a:t>Bribing miners for prioritizing themself</a:t>
            </a:r>
            <a:endParaRPr lang="en-US"/>
          </a:p>
        </p:txBody>
      </p:sp>
      <p:cxnSp>
        <p:nvCxnSpPr>
          <p:cNvPr id="43" name="Straight Arrow Connector 42">
            <a:extLst>
              <a:ext uri="{FF2B5EF4-FFF2-40B4-BE49-F238E27FC236}">
                <a16:creationId xmlns:a16="http://schemas.microsoft.com/office/drawing/2014/main" xmlns="" id="{CF729572-6FFD-43AF-846E-974B987D6B0A}"/>
              </a:ext>
            </a:extLst>
          </p:cNvPr>
          <p:cNvCxnSpPr>
            <a:cxnSpLocks/>
          </p:cNvCxnSpPr>
          <p:nvPr/>
        </p:nvCxnSpPr>
        <p:spPr>
          <a:xfrm flipV="1">
            <a:off x="2247610" y="4472531"/>
            <a:ext cx="930686" cy="1745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A2A54A2-0F2E-4032-A1E2-985C37ABC505}"/>
              </a:ext>
            </a:extLst>
          </p:cNvPr>
          <p:cNvSpPr txBox="1"/>
          <p:nvPr/>
        </p:nvSpPr>
        <p:spPr>
          <a:xfrm>
            <a:off x="7355768" y="2004324"/>
            <a:ext cx="4802344" cy="2579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a:solidFill>
                  <a:srgbClr val="002060"/>
                </a:solidFill>
                <a:ea typeface="+mn-lt"/>
                <a:cs typeface="+mn-lt"/>
              </a:rPr>
              <a:t>When the timer of Fomo3D game reached about 3 minutes, the </a:t>
            </a:r>
            <a:r>
              <a:rPr lang="en-GB" sz="2200" b="1">
                <a:solidFill>
                  <a:srgbClr val="002060"/>
                </a:solidFill>
                <a:highlight>
                  <a:srgbClr val="FFFF00"/>
                </a:highlight>
                <a:ea typeface="+mn-lt"/>
                <a:cs typeface="+mn-lt"/>
              </a:rPr>
              <a:t>winner bought 1 ticket</a:t>
            </a:r>
            <a:r>
              <a:rPr lang="en-GB" sz="2200" b="1">
                <a:solidFill>
                  <a:srgbClr val="002060"/>
                </a:solidFill>
                <a:ea typeface="+mn-lt"/>
                <a:cs typeface="+mn-lt"/>
              </a:rPr>
              <a:t> and then </a:t>
            </a:r>
            <a:r>
              <a:rPr lang="en-GB" sz="2200" b="1">
                <a:solidFill>
                  <a:srgbClr val="002060"/>
                </a:solidFill>
                <a:highlight>
                  <a:srgbClr val="00FF00"/>
                </a:highlight>
                <a:ea typeface="+mn-lt"/>
                <a:cs typeface="+mn-lt"/>
              </a:rPr>
              <a:t>sent multiple high gasPrice transactions to her own DApps</a:t>
            </a:r>
            <a:endParaRPr lang="en-US" sz="2200" b="1">
              <a:solidFill>
                <a:srgbClr val="002060"/>
              </a:solidFill>
              <a:highlight>
                <a:srgbClr val="00FF00"/>
              </a:highlight>
              <a:ea typeface="+mn-lt"/>
              <a:cs typeface="+mn-lt"/>
            </a:endParaRPr>
          </a:p>
        </p:txBody>
      </p:sp>
      <p:sp>
        <p:nvSpPr>
          <p:cNvPr id="11" name="TextBox 10">
            <a:extLst>
              <a:ext uri="{FF2B5EF4-FFF2-40B4-BE49-F238E27FC236}">
                <a16:creationId xmlns:a16="http://schemas.microsoft.com/office/drawing/2014/main" xmlns="" id="{79367F3F-A2C1-46A7-A5BE-803E1E1EF70E}"/>
              </a:ext>
            </a:extLst>
          </p:cNvPr>
          <p:cNvSpPr txBox="1"/>
          <p:nvPr/>
        </p:nvSpPr>
        <p:spPr>
          <a:xfrm>
            <a:off x="7351115" y="4506709"/>
            <a:ext cx="4802344" cy="547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a:solidFill>
                  <a:srgbClr val="002060"/>
                </a:solidFill>
                <a:ea typeface="+mn-lt"/>
                <a:cs typeface="+mn-lt"/>
              </a:rPr>
              <a:t>Transactions </a:t>
            </a:r>
            <a:r>
              <a:rPr lang="en-GB" sz="2200" b="1">
                <a:solidFill>
                  <a:srgbClr val="002060"/>
                </a:solidFill>
                <a:highlight>
                  <a:srgbClr val="FF00FF"/>
                </a:highlight>
                <a:ea typeface="+mn-lt"/>
                <a:cs typeface="+mn-lt"/>
              </a:rPr>
              <a:t>congested the network</a:t>
            </a:r>
            <a:endParaRPr lang="en-GB" sz="2200" b="1" dirty="0">
              <a:solidFill>
                <a:srgbClr val="002060"/>
              </a:solidFill>
              <a:highlight>
                <a:srgbClr val="FF00FF"/>
              </a:highlight>
              <a:ea typeface="+mn-lt"/>
              <a:cs typeface="+mn-lt"/>
            </a:endParaRPr>
          </a:p>
        </p:txBody>
      </p:sp>
      <p:sp>
        <p:nvSpPr>
          <p:cNvPr id="13" name="TextBox 12">
            <a:extLst>
              <a:ext uri="{FF2B5EF4-FFF2-40B4-BE49-F238E27FC236}">
                <a16:creationId xmlns:a16="http://schemas.microsoft.com/office/drawing/2014/main" xmlns="" id="{2F8D5BAE-A76D-40E7-9D59-3F97B3666D15}"/>
              </a:ext>
            </a:extLst>
          </p:cNvPr>
          <p:cNvSpPr txBox="1"/>
          <p:nvPr/>
        </p:nvSpPr>
        <p:spPr>
          <a:xfrm>
            <a:off x="7346462" y="4984849"/>
            <a:ext cx="4802344" cy="1563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200" b="1">
                <a:solidFill>
                  <a:srgbClr val="002060"/>
                </a:solidFill>
                <a:highlight>
                  <a:srgbClr val="00FFFF"/>
                </a:highlight>
                <a:ea typeface="+mn-lt"/>
                <a:cs typeface="+mn-lt"/>
              </a:rPr>
              <a:t>Bribed miners to prioritize them</a:t>
            </a:r>
            <a:r>
              <a:rPr lang="en-GB" sz="2200" b="1" dirty="0">
                <a:solidFill>
                  <a:srgbClr val="002060"/>
                </a:solidFill>
                <a:ea typeface="+mn-lt"/>
                <a:cs typeface="+mn-lt"/>
              </a:rPr>
              <a:t> </a:t>
            </a:r>
            <a:r>
              <a:rPr lang="en-GB" sz="2200" b="1">
                <a:solidFill>
                  <a:srgbClr val="002060"/>
                </a:solidFill>
                <a:ea typeface="+mn-lt"/>
                <a:cs typeface="+mn-lt"/>
              </a:rPr>
              <a:t>ahead of </a:t>
            </a:r>
            <a:r>
              <a:rPr lang="en-GB" sz="2200" b="1">
                <a:solidFill>
                  <a:srgbClr val="002060"/>
                </a:solidFill>
                <a:highlight>
                  <a:srgbClr val="FFFF00"/>
                </a:highlight>
                <a:ea typeface="+mn-lt"/>
                <a:cs typeface="+mn-lt"/>
              </a:rPr>
              <a:t>any new ticket purchases</a:t>
            </a:r>
            <a:r>
              <a:rPr lang="en-GB" sz="2200" b="1">
                <a:solidFill>
                  <a:srgbClr val="002060"/>
                </a:solidFill>
                <a:ea typeface="+mn-lt"/>
                <a:cs typeface="+mn-lt"/>
              </a:rPr>
              <a:t> in Fomo3D </a:t>
            </a:r>
          </a:p>
        </p:txBody>
      </p:sp>
      <p:grpSp>
        <p:nvGrpSpPr>
          <p:cNvPr id="54" name="Group 53">
            <a:extLst>
              <a:ext uri="{FF2B5EF4-FFF2-40B4-BE49-F238E27FC236}">
                <a16:creationId xmlns:a16="http://schemas.microsoft.com/office/drawing/2014/main" xmlns="" id="{9517411D-ADFF-4658-A074-239641583014}"/>
              </a:ext>
            </a:extLst>
          </p:cNvPr>
          <p:cNvGrpSpPr/>
          <p:nvPr/>
        </p:nvGrpSpPr>
        <p:grpSpPr>
          <a:xfrm>
            <a:off x="3145009" y="2001548"/>
            <a:ext cx="3722066" cy="4329990"/>
            <a:chOff x="3145009" y="2001548"/>
            <a:chExt cx="3722066" cy="4329990"/>
          </a:xfrm>
        </p:grpSpPr>
        <p:grpSp>
          <p:nvGrpSpPr>
            <p:cNvPr id="47" name="Group 46">
              <a:extLst>
                <a:ext uri="{FF2B5EF4-FFF2-40B4-BE49-F238E27FC236}">
                  <a16:creationId xmlns:a16="http://schemas.microsoft.com/office/drawing/2014/main" xmlns="" id="{1CF99FE3-E472-4994-AB7D-795BCA8ED0BB}"/>
                </a:ext>
              </a:extLst>
            </p:cNvPr>
            <p:cNvGrpSpPr/>
            <p:nvPr/>
          </p:nvGrpSpPr>
          <p:grpSpPr>
            <a:xfrm>
              <a:off x="3145009" y="2001548"/>
              <a:ext cx="3722066" cy="3669953"/>
              <a:chOff x="2074719" y="2001548"/>
              <a:chExt cx="3722066" cy="3669953"/>
            </a:xfrm>
          </p:grpSpPr>
          <p:pic>
            <p:nvPicPr>
              <p:cNvPr id="4" name="Picture 4" descr="A picture containing text, clipart&#10;&#10;Description automatically generated">
                <a:extLst>
                  <a:ext uri="{FF2B5EF4-FFF2-40B4-BE49-F238E27FC236}">
                    <a16:creationId xmlns:a16="http://schemas.microsoft.com/office/drawing/2014/main" xmlns="" id="{A2D71F23-E4A7-4C10-8CFA-DA288635EFDA}"/>
                  </a:ext>
                </a:extLst>
              </p:cNvPr>
              <p:cNvPicPr>
                <a:picLocks noChangeAspect="1"/>
              </p:cNvPicPr>
              <p:nvPr/>
            </p:nvPicPr>
            <p:blipFill rotWithShape="1">
              <a:blip r:embed="rId3"/>
              <a:srcRect r="615" b="7656"/>
              <a:stretch/>
            </p:blipFill>
            <p:spPr>
              <a:xfrm flipH="1">
                <a:off x="3801919" y="3322348"/>
                <a:ext cx="586150" cy="718940"/>
              </a:xfrm>
              <a:prstGeom prst="rect">
                <a:avLst/>
              </a:prstGeom>
            </p:spPr>
          </p:pic>
          <p:pic>
            <p:nvPicPr>
              <p:cNvPr id="22" name="Picture 4" descr="A picture containing text, clipart&#10;&#10;Description automatically generated">
                <a:extLst>
                  <a:ext uri="{FF2B5EF4-FFF2-40B4-BE49-F238E27FC236}">
                    <a16:creationId xmlns:a16="http://schemas.microsoft.com/office/drawing/2014/main" xmlns="" id="{9DBD7180-8357-4F0D-8B95-B8E281363FB9}"/>
                  </a:ext>
                </a:extLst>
              </p:cNvPr>
              <p:cNvPicPr>
                <a:picLocks noChangeAspect="1"/>
              </p:cNvPicPr>
              <p:nvPr/>
            </p:nvPicPr>
            <p:blipFill rotWithShape="1">
              <a:blip r:embed="rId3"/>
              <a:srcRect r="615" b="7656"/>
              <a:stretch/>
            </p:blipFill>
            <p:spPr>
              <a:xfrm flipH="1">
                <a:off x="3101736" y="4952561"/>
                <a:ext cx="586150" cy="718940"/>
              </a:xfrm>
              <a:prstGeom prst="rect">
                <a:avLst/>
              </a:prstGeom>
            </p:spPr>
          </p:pic>
          <p:pic>
            <p:nvPicPr>
              <p:cNvPr id="23" name="Picture 4" descr="A picture containing text, clipart&#10;&#10;Description automatically generated">
                <a:extLst>
                  <a:ext uri="{FF2B5EF4-FFF2-40B4-BE49-F238E27FC236}">
                    <a16:creationId xmlns:a16="http://schemas.microsoft.com/office/drawing/2014/main" xmlns="" id="{C8BC09F7-91DB-4FD0-8580-4550D65758BB}"/>
                  </a:ext>
                </a:extLst>
              </p:cNvPr>
              <p:cNvPicPr>
                <a:picLocks noChangeAspect="1"/>
              </p:cNvPicPr>
              <p:nvPr/>
            </p:nvPicPr>
            <p:blipFill rotWithShape="1">
              <a:blip r:embed="rId3"/>
              <a:srcRect r="615" b="7656"/>
              <a:stretch/>
            </p:blipFill>
            <p:spPr>
              <a:xfrm flipH="1">
                <a:off x="5081614" y="4857982"/>
                <a:ext cx="586150" cy="718940"/>
              </a:xfrm>
              <a:prstGeom prst="rect">
                <a:avLst/>
              </a:prstGeom>
            </p:spPr>
          </p:pic>
          <p:pic>
            <p:nvPicPr>
              <p:cNvPr id="24" name="Picture 4" descr="A picture containing text, clipart&#10;&#10;Description automatically generated">
                <a:extLst>
                  <a:ext uri="{FF2B5EF4-FFF2-40B4-BE49-F238E27FC236}">
                    <a16:creationId xmlns:a16="http://schemas.microsoft.com/office/drawing/2014/main" xmlns="" id="{AE0B99EA-8BC5-4E3C-8053-3258E1C95B59}"/>
                  </a:ext>
                </a:extLst>
              </p:cNvPr>
              <p:cNvPicPr>
                <a:picLocks noChangeAspect="1"/>
              </p:cNvPicPr>
              <p:nvPr/>
            </p:nvPicPr>
            <p:blipFill rotWithShape="1">
              <a:blip r:embed="rId3"/>
              <a:srcRect r="615" b="7656"/>
              <a:stretch/>
            </p:blipFill>
            <p:spPr>
              <a:xfrm flipH="1">
                <a:off x="5210635" y="3359464"/>
                <a:ext cx="586150" cy="718940"/>
              </a:xfrm>
              <a:prstGeom prst="rect">
                <a:avLst/>
              </a:prstGeom>
            </p:spPr>
          </p:pic>
          <p:pic>
            <p:nvPicPr>
              <p:cNvPr id="25" name="Picture 4" descr="A picture containing text, clipart&#10;&#10;Description automatically generated">
                <a:extLst>
                  <a:ext uri="{FF2B5EF4-FFF2-40B4-BE49-F238E27FC236}">
                    <a16:creationId xmlns:a16="http://schemas.microsoft.com/office/drawing/2014/main" xmlns="" id="{CBF8142D-C65D-4D99-8F5E-A7537CD0B3CD}"/>
                  </a:ext>
                </a:extLst>
              </p:cNvPr>
              <p:cNvPicPr>
                <a:picLocks noChangeAspect="1"/>
              </p:cNvPicPr>
              <p:nvPr/>
            </p:nvPicPr>
            <p:blipFill rotWithShape="1">
              <a:blip r:embed="rId3"/>
              <a:srcRect r="615" b="7656"/>
              <a:stretch/>
            </p:blipFill>
            <p:spPr>
              <a:xfrm flipH="1">
                <a:off x="3264890" y="2161205"/>
                <a:ext cx="586150" cy="718940"/>
              </a:xfrm>
              <a:prstGeom prst="rect">
                <a:avLst/>
              </a:prstGeom>
            </p:spPr>
          </p:pic>
          <p:pic>
            <p:nvPicPr>
              <p:cNvPr id="26" name="Picture 4" descr="A picture containing text, clipart&#10;&#10;Description automatically generated">
                <a:extLst>
                  <a:ext uri="{FF2B5EF4-FFF2-40B4-BE49-F238E27FC236}">
                    <a16:creationId xmlns:a16="http://schemas.microsoft.com/office/drawing/2014/main" xmlns="" id="{85961E83-613C-43D8-B81A-60BA442A82FA}"/>
                  </a:ext>
                </a:extLst>
              </p:cNvPr>
              <p:cNvPicPr>
                <a:picLocks noChangeAspect="1"/>
              </p:cNvPicPr>
              <p:nvPr/>
            </p:nvPicPr>
            <p:blipFill rotWithShape="1">
              <a:blip r:embed="rId3"/>
              <a:srcRect r="615" b="7656"/>
              <a:stretch/>
            </p:blipFill>
            <p:spPr>
              <a:xfrm flipH="1">
                <a:off x="2074719" y="4142405"/>
                <a:ext cx="586150" cy="718940"/>
              </a:xfrm>
              <a:prstGeom prst="rect">
                <a:avLst/>
              </a:prstGeom>
            </p:spPr>
          </p:pic>
          <p:pic>
            <p:nvPicPr>
              <p:cNvPr id="27" name="Picture 4" descr="A picture containing text, clipart&#10;&#10;Description automatically generated">
                <a:extLst>
                  <a:ext uri="{FF2B5EF4-FFF2-40B4-BE49-F238E27FC236}">
                    <a16:creationId xmlns:a16="http://schemas.microsoft.com/office/drawing/2014/main" xmlns="" id="{B537F4F2-B54D-4CBA-9DC9-CA6BC7F6EFCC}"/>
                  </a:ext>
                </a:extLst>
              </p:cNvPr>
              <p:cNvPicPr>
                <a:picLocks noChangeAspect="1"/>
              </p:cNvPicPr>
              <p:nvPr/>
            </p:nvPicPr>
            <p:blipFill rotWithShape="1">
              <a:blip r:embed="rId3"/>
              <a:srcRect r="615" b="7656"/>
              <a:stretch/>
            </p:blipFill>
            <p:spPr>
              <a:xfrm flipH="1">
                <a:off x="4788890" y="2001548"/>
                <a:ext cx="586150" cy="718940"/>
              </a:xfrm>
              <a:prstGeom prst="rect">
                <a:avLst/>
              </a:prstGeom>
            </p:spPr>
          </p:pic>
          <p:cxnSp>
            <p:nvCxnSpPr>
              <p:cNvPr id="8" name="Straight Arrow Connector 7">
                <a:extLst>
                  <a:ext uri="{FF2B5EF4-FFF2-40B4-BE49-F238E27FC236}">
                    <a16:creationId xmlns:a16="http://schemas.microsoft.com/office/drawing/2014/main" xmlns="" id="{5B317C3A-D7E8-4C77-B271-C15BFA0AB552}"/>
                  </a:ext>
                </a:extLst>
              </p:cNvPr>
              <p:cNvCxnSpPr/>
              <p:nvPr/>
            </p:nvCxnSpPr>
            <p:spPr>
              <a:xfrm flipV="1">
                <a:off x="4382374" y="3739616"/>
                <a:ext cx="889968" cy="0"/>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64113588-FD09-483F-9D36-99EAF7F6FD46}"/>
                  </a:ext>
                </a:extLst>
              </p:cNvPr>
              <p:cNvCxnSpPr>
                <a:cxnSpLocks/>
              </p:cNvCxnSpPr>
              <p:nvPr/>
            </p:nvCxnSpPr>
            <p:spPr>
              <a:xfrm flipV="1">
                <a:off x="5644617" y="3791967"/>
                <a:ext cx="87250" cy="1506548"/>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68799A0F-B87D-4CE4-B3C2-9053087996DE}"/>
                  </a:ext>
                </a:extLst>
              </p:cNvPr>
              <p:cNvCxnSpPr>
                <a:cxnSpLocks/>
              </p:cNvCxnSpPr>
              <p:nvPr/>
            </p:nvCxnSpPr>
            <p:spPr>
              <a:xfrm flipV="1">
                <a:off x="3742526" y="5158914"/>
                <a:ext cx="1378578" cy="186137"/>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1742CE0F-609B-4AF8-8D56-EFAF2E038D8D}"/>
                  </a:ext>
                </a:extLst>
              </p:cNvPr>
              <p:cNvCxnSpPr>
                <a:cxnSpLocks/>
              </p:cNvCxnSpPr>
              <p:nvPr/>
            </p:nvCxnSpPr>
            <p:spPr>
              <a:xfrm>
                <a:off x="4190419" y="4065356"/>
                <a:ext cx="1163359" cy="849251"/>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9F683A09-2998-4398-B38D-5A74FA30B524}"/>
                  </a:ext>
                </a:extLst>
              </p:cNvPr>
              <p:cNvCxnSpPr>
                <a:cxnSpLocks/>
              </p:cNvCxnSpPr>
              <p:nvPr/>
            </p:nvCxnSpPr>
            <p:spPr>
              <a:xfrm>
                <a:off x="2666419" y="4571418"/>
                <a:ext cx="535145" cy="616579"/>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B970B2C9-D026-46BE-95C4-8135A0D89C6C}"/>
                  </a:ext>
                </a:extLst>
              </p:cNvPr>
              <p:cNvCxnSpPr>
                <a:cxnSpLocks/>
              </p:cNvCxnSpPr>
              <p:nvPr/>
            </p:nvCxnSpPr>
            <p:spPr>
              <a:xfrm flipV="1">
                <a:off x="2480281" y="3582563"/>
                <a:ext cx="1361129" cy="604946"/>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6F33AFFA-6C8D-4AEA-869C-A6CF62F483C2}"/>
                  </a:ext>
                </a:extLst>
              </p:cNvPr>
              <p:cNvCxnSpPr>
                <a:cxnSpLocks/>
              </p:cNvCxnSpPr>
              <p:nvPr/>
            </p:nvCxnSpPr>
            <p:spPr>
              <a:xfrm flipV="1">
                <a:off x="3853046" y="2326135"/>
                <a:ext cx="977219" cy="221038"/>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35A33EF6-B020-4AD3-81C4-1AD124D415C3}"/>
                  </a:ext>
                </a:extLst>
              </p:cNvPr>
              <p:cNvCxnSpPr>
                <a:cxnSpLocks/>
              </p:cNvCxnSpPr>
              <p:nvPr/>
            </p:nvCxnSpPr>
            <p:spPr>
              <a:xfrm>
                <a:off x="5382861" y="2430836"/>
                <a:ext cx="157054" cy="924870"/>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40594AE9-B6DE-41DF-B53F-FE2DF0DEBF17}"/>
                  </a:ext>
                </a:extLst>
              </p:cNvPr>
              <p:cNvCxnSpPr>
                <a:cxnSpLocks/>
              </p:cNvCxnSpPr>
              <p:nvPr/>
            </p:nvCxnSpPr>
            <p:spPr>
              <a:xfrm>
                <a:off x="3818143" y="2576256"/>
                <a:ext cx="296657" cy="773634"/>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F21C1303-A654-43DA-92A7-2C17DE2FF345}"/>
                  </a:ext>
                </a:extLst>
              </p:cNvPr>
              <p:cNvCxnSpPr>
                <a:cxnSpLocks/>
              </p:cNvCxnSpPr>
              <p:nvPr/>
            </p:nvCxnSpPr>
            <p:spPr>
              <a:xfrm flipV="1">
                <a:off x="3480768" y="4047906"/>
                <a:ext cx="593315" cy="919053"/>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ECDDB0D8-921C-46DF-A83E-ECC53DB61D0B}"/>
                  </a:ext>
                </a:extLst>
              </p:cNvPr>
              <p:cNvCxnSpPr>
                <a:cxnSpLocks/>
              </p:cNvCxnSpPr>
              <p:nvPr/>
            </p:nvCxnSpPr>
            <p:spPr>
              <a:xfrm flipV="1">
                <a:off x="2445379" y="2843830"/>
                <a:ext cx="1093559" cy="1297144"/>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xmlns="" id="{304EC47B-3160-4DEE-A93D-8BD4FF466EB9}"/>
                </a:ext>
              </a:extLst>
            </p:cNvPr>
            <p:cNvSpPr txBox="1"/>
            <p:nvPr/>
          </p:nvSpPr>
          <p:spPr>
            <a:xfrm>
              <a:off x="4648356" y="5500541"/>
              <a:ext cx="1579840"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FF0000"/>
                  </a:solidFill>
                  <a:ea typeface="+mn-lt"/>
                  <a:cs typeface="+mn-lt"/>
                </a:rPr>
                <a:t>Attacker DApps</a:t>
              </a:r>
            </a:p>
          </p:txBody>
        </p:sp>
      </p:grpSp>
      <p:grpSp>
        <p:nvGrpSpPr>
          <p:cNvPr id="53" name="Group 52">
            <a:extLst>
              <a:ext uri="{FF2B5EF4-FFF2-40B4-BE49-F238E27FC236}">
                <a16:creationId xmlns:a16="http://schemas.microsoft.com/office/drawing/2014/main" xmlns="" id="{62CAB9E7-EE40-4AF1-A262-6450F69A11E6}"/>
              </a:ext>
            </a:extLst>
          </p:cNvPr>
          <p:cNvGrpSpPr/>
          <p:nvPr/>
        </p:nvGrpSpPr>
        <p:grpSpPr>
          <a:xfrm>
            <a:off x="341073" y="3361294"/>
            <a:ext cx="1944280" cy="2142050"/>
            <a:chOff x="341073" y="3361294"/>
            <a:chExt cx="1944280" cy="2142050"/>
          </a:xfrm>
        </p:grpSpPr>
        <p:grpSp>
          <p:nvGrpSpPr>
            <p:cNvPr id="48" name="Group 47">
              <a:extLst>
                <a:ext uri="{FF2B5EF4-FFF2-40B4-BE49-F238E27FC236}">
                  <a16:creationId xmlns:a16="http://schemas.microsoft.com/office/drawing/2014/main" xmlns="" id="{FCF41870-6EB1-4EAF-93F4-5FF82485E83C}"/>
                </a:ext>
              </a:extLst>
            </p:cNvPr>
            <p:cNvGrpSpPr/>
            <p:nvPr/>
          </p:nvGrpSpPr>
          <p:grpSpPr>
            <a:xfrm>
              <a:off x="341073" y="3361294"/>
              <a:ext cx="1944280" cy="2142050"/>
              <a:chOff x="527210" y="2360805"/>
              <a:chExt cx="1944280" cy="2142050"/>
            </a:xfrm>
          </p:grpSpPr>
          <p:pic>
            <p:nvPicPr>
              <p:cNvPr id="5" name="Picture 68" descr="A picture containing text, vector graphics&#10;&#10;Description automatically generated">
                <a:extLst>
                  <a:ext uri="{FF2B5EF4-FFF2-40B4-BE49-F238E27FC236}">
                    <a16:creationId xmlns:a16="http://schemas.microsoft.com/office/drawing/2014/main" xmlns="" id="{5B56A647-B372-4DE1-BC05-4E7E52B0B5CC}"/>
                  </a:ext>
                </a:extLst>
              </p:cNvPr>
              <p:cNvPicPr>
                <a:picLocks noChangeAspect="1"/>
              </p:cNvPicPr>
              <p:nvPr/>
            </p:nvPicPr>
            <p:blipFill rotWithShape="1">
              <a:blip r:embed="rId4"/>
              <a:srcRect l="20613" t="10031" r="22563" b="-313"/>
              <a:stretch/>
            </p:blipFill>
            <p:spPr>
              <a:xfrm>
                <a:off x="1006182" y="2360805"/>
                <a:ext cx="398509" cy="567250"/>
              </a:xfrm>
              <a:prstGeom prst="rect">
                <a:avLst/>
              </a:prstGeom>
            </p:spPr>
          </p:pic>
          <p:pic>
            <p:nvPicPr>
              <p:cNvPr id="28" name="Picture 68" descr="A picture containing text, vector graphics&#10;&#10;Description automatically generated">
                <a:extLst>
                  <a:ext uri="{FF2B5EF4-FFF2-40B4-BE49-F238E27FC236}">
                    <a16:creationId xmlns:a16="http://schemas.microsoft.com/office/drawing/2014/main" xmlns="" id="{0BECE1C1-BB1C-49C3-909F-33FC132EB7AC}"/>
                  </a:ext>
                </a:extLst>
              </p:cNvPr>
              <p:cNvPicPr>
                <a:picLocks noChangeAspect="1"/>
              </p:cNvPicPr>
              <p:nvPr/>
            </p:nvPicPr>
            <p:blipFill rotWithShape="1">
              <a:blip r:embed="rId4"/>
              <a:srcRect l="20613" t="10031" r="22563" b="-313"/>
              <a:stretch/>
            </p:blipFill>
            <p:spPr>
              <a:xfrm>
                <a:off x="527210" y="3935605"/>
                <a:ext cx="398509" cy="567250"/>
              </a:xfrm>
              <a:prstGeom prst="rect">
                <a:avLst/>
              </a:prstGeom>
            </p:spPr>
          </p:pic>
          <p:pic>
            <p:nvPicPr>
              <p:cNvPr id="29" name="Picture 68" descr="A picture containing text, vector graphics&#10;&#10;Description automatically generated">
                <a:extLst>
                  <a:ext uri="{FF2B5EF4-FFF2-40B4-BE49-F238E27FC236}">
                    <a16:creationId xmlns:a16="http://schemas.microsoft.com/office/drawing/2014/main" xmlns="" id="{C445AF5A-54DC-44DB-9233-3561F5B51C49}"/>
                  </a:ext>
                </a:extLst>
              </p:cNvPr>
              <p:cNvPicPr>
                <a:picLocks noChangeAspect="1"/>
              </p:cNvPicPr>
              <p:nvPr/>
            </p:nvPicPr>
            <p:blipFill rotWithShape="1">
              <a:blip r:embed="rId4"/>
              <a:srcRect l="20613" t="10031" r="22563" b="-313"/>
              <a:stretch/>
            </p:blipFill>
            <p:spPr>
              <a:xfrm>
                <a:off x="2072981" y="3151833"/>
                <a:ext cx="398509" cy="567250"/>
              </a:xfrm>
              <a:prstGeom prst="rect">
                <a:avLst/>
              </a:prstGeom>
            </p:spPr>
          </p:pic>
          <p:cxnSp>
            <p:nvCxnSpPr>
              <p:cNvPr id="40" name="Straight Arrow Connector 39">
                <a:extLst>
                  <a:ext uri="{FF2B5EF4-FFF2-40B4-BE49-F238E27FC236}">
                    <a16:creationId xmlns:a16="http://schemas.microsoft.com/office/drawing/2014/main" xmlns="" id="{7FB549A2-0CF0-4848-B0BF-40E701710783}"/>
                  </a:ext>
                </a:extLst>
              </p:cNvPr>
              <p:cNvCxnSpPr>
                <a:cxnSpLocks/>
              </p:cNvCxnSpPr>
              <p:nvPr/>
            </p:nvCxnSpPr>
            <p:spPr>
              <a:xfrm flipV="1">
                <a:off x="927197" y="3663998"/>
                <a:ext cx="1174991" cy="663114"/>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4E98B54A-983E-490D-9B98-3C4C3DC67BB3}"/>
                  </a:ext>
                </a:extLst>
              </p:cNvPr>
              <p:cNvCxnSpPr>
                <a:cxnSpLocks/>
              </p:cNvCxnSpPr>
              <p:nvPr/>
            </p:nvCxnSpPr>
            <p:spPr>
              <a:xfrm>
                <a:off x="1404175" y="2832196"/>
                <a:ext cx="744549" cy="494429"/>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397134A-9D13-4D85-8039-A60D1372E62D}"/>
                  </a:ext>
                </a:extLst>
              </p:cNvPr>
              <p:cNvCxnSpPr>
                <a:cxnSpLocks/>
              </p:cNvCxnSpPr>
              <p:nvPr/>
            </p:nvCxnSpPr>
            <p:spPr>
              <a:xfrm flipV="1">
                <a:off x="758510" y="2931081"/>
                <a:ext cx="302472" cy="988854"/>
              </a:xfrm>
              <a:prstGeom prst="straightConnector1">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xmlns="" id="{A8A003EF-E1AB-43B2-9F43-C14F0C18A2BD}"/>
                </a:ext>
              </a:extLst>
            </p:cNvPr>
            <p:cNvSpPr txBox="1"/>
            <p:nvPr/>
          </p:nvSpPr>
          <p:spPr>
            <a:xfrm>
              <a:off x="652218" y="4249931"/>
              <a:ext cx="109123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Users</a:t>
              </a:r>
              <a:endParaRPr lang="en-US"/>
            </a:p>
          </p:txBody>
        </p:sp>
      </p:grpSp>
    </p:spTree>
    <p:extLst>
      <p:ext uri="{BB962C8B-B14F-4D97-AF65-F5344CB8AC3E}">
        <p14:creationId xmlns:p14="http://schemas.microsoft.com/office/powerpoint/2010/main" val="244606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7"/>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(CCS ‘19)</a:t>
            </a:r>
            <a:endParaRPr dirty="0"/>
          </a:p>
        </p:txBody>
      </p:sp>
      <p:sp>
        <p:nvSpPr>
          <p:cNvPr id="748" name="Google Shape;748;p37"/>
          <p:cNvSpPr txBox="1">
            <a:spLocks noGrp="1"/>
          </p:cNvSpPr>
          <p:nvPr>
            <p:ph type="body" idx="1"/>
          </p:nvPr>
        </p:nvSpPr>
        <p:spPr>
          <a:xfrm>
            <a:off x="415600" y="1536633"/>
            <a:ext cx="11360800" cy="4415280"/>
          </a:xfrm>
          <a:prstGeom prst="rect">
            <a:avLst/>
          </a:prstGeom>
        </p:spPr>
        <p:txBody>
          <a:bodyPr spcFirstLastPara="1" wrap="square" lIns="121897" tIns="121897" rIns="121897" bIns="121897" anchor="t" anchorCtr="0">
            <a:noAutofit/>
          </a:bodyPr>
          <a:lstStyle/>
          <a:p>
            <a:pPr indent="-423323">
              <a:buClr>
                <a:srgbClr val="000000"/>
              </a:buClr>
              <a:buSzPts val="1400"/>
            </a:pPr>
            <a:r>
              <a:rPr lang="en-US" dirty="0" smtClean="0"/>
              <a:t>Centralized exchange designs are vulnerable to theft of funds</a:t>
            </a:r>
          </a:p>
          <a:p>
            <a:pPr indent="-423323">
              <a:buClr>
                <a:srgbClr val="000000"/>
              </a:buClr>
              <a:buSzPts val="1400"/>
            </a:pPr>
            <a:r>
              <a:rPr lang="en-US" dirty="0" smtClean="0"/>
              <a:t>Decentralized exchanges cannot offer real-time cross-chain trades</a:t>
            </a:r>
            <a:endParaRPr lang="en" dirty="0" smtClean="0"/>
          </a:p>
          <a:p>
            <a:pPr indent="-423323">
              <a:buClr>
                <a:srgbClr val="000000"/>
              </a:buClr>
              <a:buSzPts val="1400"/>
            </a:pPr>
            <a:endParaRPr lang="en" dirty="0" smtClean="0"/>
          </a:p>
          <a:p>
            <a:pPr indent="-423323">
              <a:buClr>
                <a:srgbClr val="000000"/>
              </a:buClr>
              <a:buSzPts val="1400"/>
            </a:pPr>
            <a:r>
              <a:rPr lang="en" dirty="0" smtClean="0"/>
              <a:t>Tesseract - Real </a:t>
            </a:r>
            <a:r>
              <a:rPr lang="en" dirty="0"/>
              <a:t>time - as fast as centralized </a:t>
            </a:r>
            <a:r>
              <a:rPr lang="en" dirty="0" smtClean="0"/>
              <a:t>exchanges</a:t>
            </a:r>
            <a:endParaRPr dirty="0"/>
          </a:p>
          <a:p>
            <a:pPr>
              <a:spcBef>
                <a:spcPts val="1333"/>
              </a:spcBef>
              <a:buClr>
                <a:schemeClr val="dk2"/>
              </a:buClr>
            </a:pPr>
            <a:r>
              <a:rPr lang="en" dirty="0"/>
              <a:t>Can observe the </a:t>
            </a:r>
            <a:r>
              <a:rPr lang="en" dirty="0" smtClean="0"/>
              <a:t>buy </a:t>
            </a:r>
            <a:r>
              <a:rPr lang="en" dirty="0"/>
              <a:t>(a.k.a. “bid”) and sell (a.k.a. “ask”) prices in real time and </a:t>
            </a:r>
            <a:r>
              <a:rPr lang="en" b="1" dirty="0"/>
              <a:t>allow parties to modify their trading positions in milliseconds</a:t>
            </a:r>
            <a:r>
              <a:rPr lang="en" dirty="0"/>
              <a:t>.</a:t>
            </a:r>
            <a:endParaRPr dirty="0"/>
          </a:p>
          <a:p>
            <a:pPr>
              <a:spcBef>
                <a:spcPts val="1333"/>
              </a:spcBef>
              <a:buClr>
                <a:schemeClr val="dk2"/>
              </a:buClr>
            </a:pPr>
            <a:r>
              <a:rPr lang="en" dirty="0"/>
              <a:t>Supports </a:t>
            </a:r>
            <a:r>
              <a:rPr lang="en" b="1" dirty="0"/>
              <a:t>cross chain asset </a:t>
            </a:r>
            <a:r>
              <a:rPr lang="en" b="1" dirty="0" smtClean="0"/>
              <a:t>exchanges</a:t>
            </a:r>
            <a:endParaRPr dirty="0"/>
          </a:p>
          <a:p>
            <a:pPr>
              <a:spcBef>
                <a:spcPts val="1333"/>
              </a:spcBef>
              <a:spcAft>
                <a:spcPts val="1333"/>
              </a:spcAft>
              <a:buClr>
                <a:schemeClr val="dk2"/>
              </a:buClr>
            </a:pPr>
            <a:r>
              <a:rPr lang="en" dirty="0"/>
              <a:t>Secure against theft by exchange </a:t>
            </a:r>
            <a:r>
              <a:rPr lang="en" dirty="0" smtClean="0"/>
              <a:t>operators</a:t>
            </a:r>
            <a:endParaRPr dirty="0"/>
          </a:p>
        </p:txBody>
      </p:sp>
      <p:sp>
        <p:nvSpPr>
          <p:cNvPr id="4" name="Title 2">
            <a:extLst>
              <a:ext uri="{FF2B5EF4-FFF2-40B4-BE49-F238E27FC236}">
                <a16:creationId xmlns:a16="http://schemas.microsoft.com/office/drawing/2014/main" xmlns="" id="{37CC67A0-370D-4BF8-856F-A67BDB78CA41}"/>
              </a:ext>
            </a:extLst>
          </p:cNvPr>
          <p:cNvSpPr txBox="1">
            <a:spLocks/>
          </p:cNvSpPr>
          <p:nvPr/>
        </p:nvSpPr>
        <p:spPr>
          <a:xfrm>
            <a:off x="0" y="756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 Secure Real Time Crypto Currency Exchange (ACM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8"/>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Overview</a:t>
            </a:r>
            <a:endParaRPr dirty="0"/>
          </a:p>
        </p:txBody>
      </p:sp>
      <p:sp>
        <p:nvSpPr>
          <p:cNvPr id="755" name="Google Shape;755;p38"/>
          <p:cNvSpPr txBox="1">
            <a:spLocks noGrp="1"/>
          </p:cNvSpPr>
          <p:nvPr>
            <p:ph type="body" idx="1"/>
          </p:nvPr>
        </p:nvSpPr>
        <p:spPr>
          <a:xfrm>
            <a:off x="415600" y="1536633"/>
            <a:ext cx="11360800" cy="3308400"/>
          </a:xfrm>
          <a:prstGeom prst="rect">
            <a:avLst/>
          </a:prstGeom>
        </p:spPr>
        <p:txBody>
          <a:bodyPr spcFirstLastPara="1" wrap="square" lIns="121897" tIns="121897" rIns="121897" bIns="121897" anchor="t" anchorCtr="0">
            <a:noAutofit/>
          </a:bodyPr>
          <a:lstStyle/>
          <a:p>
            <a:pPr>
              <a:buClr>
                <a:schemeClr val="dk2"/>
              </a:buClr>
            </a:pPr>
            <a:r>
              <a:rPr lang="en" dirty="0"/>
              <a:t>Tesseract relies on a </a:t>
            </a:r>
            <a:r>
              <a:rPr lang="en" dirty="0" smtClean="0"/>
              <a:t>Trusted Execution Environment </a:t>
            </a:r>
            <a:r>
              <a:rPr lang="en" dirty="0"/>
              <a:t>(</a:t>
            </a:r>
            <a:r>
              <a:rPr lang="en" b="1" dirty="0"/>
              <a:t>TEE</a:t>
            </a:r>
            <a:r>
              <a:rPr lang="en" dirty="0"/>
              <a:t>)</a:t>
            </a:r>
            <a:endParaRPr dirty="0"/>
          </a:p>
          <a:p>
            <a:pPr>
              <a:spcBef>
                <a:spcPts val="1333"/>
              </a:spcBef>
              <a:buClr>
                <a:schemeClr val="dk2"/>
              </a:buClr>
            </a:pPr>
            <a:r>
              <a:rPr lang="en" b="1" dirty="0"/>
              <a:t>TEE enables Tesseract to behave like a trusted third party</a:t>
            </a:r>
            <a:r>
              <a:rPr lang="en" dirty="0"/>
              <a:t>, controlling funds without exposing them to theft while preventing frontrunning by the exchange </a:t>
            </a:r>
            <a:r>
              <a:rPr lang="en" dirty="0" smtClean="0"/>
              <a:t>operator</a:t>
            </a:r>
            <a:endParaRPr dirty="0"/>
          </a:p>
          <a:p>
            <a:pPr>
              <a:spcBef>
                <a:spcPts val="1333"/>
              </a:spcBef>
              <a:spcAft>
                <a:spcPts val="1333"/>
              </a:spcAft>
              <a:buClr>
                <a:schemeClr val="dk2"/>
              </a:buClr>
            </a:pPr>
            <a:r>
              <a:rPr lang="en" dirty="0"/>
              <a:t>Ensures</a:t>
            </a:r>
            <a:r>
              <a:rPr lang="en" i="1" dirty="0"/>
              <a:t>  </a:t>
            </a:r>
            <a:r>
              <a:rPr lang="en" b="1" i="1" dirty="0"/>
              <a:t>all-or-nothing settlement</a:t>
            </a:r>
            <a:endParaRPr b="1" dirty="0"/>
          </a:p>
        </p:txBody>
      </p:sp>
      <p:sp>
        <p:nvSpPr>
          <p:cNvPr id="5"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9"/>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Trusted Execution Environment - TEE</a:t>
            </a:r>
            <a:endParaRPr dirty="0"/>
          </a:p>
        </p:txBody>
      </p:sp>
      <p:sp>
        <p:nvSpPr>
          <p:cNvPr id="761" name="Google Shape;761;p39"/>
          <p:cNvSpPr txBox="1">
            <a:spLocks noGrp="1"/>
          </p:cNvSpPr>
          <p:nvPr>
            <p:ph type="body" idx="1"/>
          </p:nvPr>
        </p:nvSpPr>
        <p:spPr>
          <a:xfrm>
            <a:off x="415600" y="1536633"/>
            <a:ext cx="5633200" cy="4298902"/>
          </a:xfrm>
          <a:prstGeom prst="rect">
            <a:avLst/>
          </a:prstGeom>
        </p:spPr>
        <p:txBody>
          <a:bodyPr spcFirstLastPara="1" wrap="square" lIns="121897" tIns="121897" rIns="121897" bIns="121897" anchor="t" anchorCtr="0">
            <a:noAutofit/>
          </a:bodyPr>
          <a:lstStyle/>
          <a:p>
            <a:pPr marL="0" indent="0">
              <a:buNone/>
            </a:pPr>
            <a:r>
              <a:rPr lang="en" sz="2400" b="1" dirty="0"/>
              <a:t>TEE</a:t>
            </a:r>
            <a:r>
              <a:rPr lang="en" sz="2400" dirty="0"/>
              <a:t> is a </a:t>
            </a:r>
            <a:r>
              <a:rPr lang="en" sz="2400" b="1" dirty="0"/>
              <a:t>secure area of a main </a:t>
            </a:r>
            <a:r>
              <a:rPr lang="en" sz="2400" b="1" dirty="0" smtClean="0"/>
              <a:t>processor </a:t>
            </a:r>
            <a:r>
              <a:rPr lang="en" sz="2400" dirty="0" smtClean="0"/>
              <a:t>(Refer to Intel SGX – S</a:t>
            </a:r>
            <a:r>
              <a:rPr lang="en-US" sz="2400" dirty="0" smtClean="0"/>
              <a:t>o</a:t>
            </a:r>
            <a:r>
              <a:rPr lang="en" sz="2400" dirty="0" smtClean="0"/>
              <a:t>ftware Guard Extensions)</a:t>
            </a:r>
            <a:endParaRPr sz="2400" dirty="0"/>
          </a:p>
          <a:p>
            <a:pPr indent="-440256">
              <a:spcBef>
                <a:spcPts val="2133"/>
              </a:spcBef>
              <a:buClr>
                <a:schemeClr val="dk2"/>
              </a:buClr>
              <a:buSzPts val="1600"/>
            </a:pPr>
            <a:r>
              <a:rPr lang="en" sz="2400" dirty="0"/>
              <a:t>Guarantees code and data loaded inside to be protected with respect to:</a:t>
            </a:r>
            <a:endParaRPr sz="2400" dirty="0"/>
          </a:p>
          <a:p>
            <a:pPr lvl="1" indent="-440256">
              <a:spcBef>
                <a:spcPts val="0"/>
              </a:spcBef>
              <a:buClr>
                <a:schemeClr val="dk2"/>
              </a:buClr>
              <a:buSzPts val="1600"/>
            </a:pPr>
            <a:r>
              <a:rPr lang="en" b="1" dirty="0"/>
              <a:t>Isolated execution</a:t>
            </a:r>
            <a:endParaRPr b="1" dirty="0"/>
          </a:p>
          <a:p>
            <a:pPr lvl="1" indent="-440256">
              <a:spcBef>
                <a:spcPts val="0"/>
              </a:spcBef>
              <a:buClr>
                <a:schemeClr val="dk2"/>
              </a:buClr>
              <a:buSzPts val="1600"/>
            </a:pPr>
            <a:r>
              <a:rPr lang="en" b="1" dirty="0"/>
              <a:t>Integrity of applications</a:t>
            </a:r>
            <a:endParaRPr b="1" dirty="0"/>
          </a:p>
          <a:p>
            <a:pPr lvl="1" indent="-440256">
              <a:spcBef>
                <a:spcPts val="0"/>
              </a:spcBef>
              <a:buClr>
                <a:schemeClr val="dk2"/>
              </a:buClr>
              <a:buSzPts val="1600"/>
            </a:pPr>
            <a:r>
              <a:rPr lang="en" b="1" dirty="0"/>
              <a:t>Confidentiality of their assets</a:t>
            </a:r>
            <a:br>
              <a:rPr lang="en" b="1" dirty="0"/>
            </a:br>
            <a:endParaRPr dirty="0"/>
          </a:p>
          <a:p>
            <a:pPr indent="-440256">
              <a:buClr>
                <a:schemeClr val="dk2"/>
              </a:buClr>
              <a:buSzPts val="1600"/>
            </a:pPr>
            <a:r>
              <a:rPr lang="en" sz="2400" b="1" dirty="0"/>
              <a:t>Provides attestation that an output represents the result of such an execution in the </a:t>
            </a:r>
            <a:r>
              <a:rPr lang="en" sz="2400" b="1" dirty="0" smtClean="0"/>
              <a:t>TEE</a:t>
            </a:r>
            <a:endParaRPr sz="2400" b="1" dirty="0"/>
          </a:p>
        </p:txBody>
      </p:sp>
      <p:pic>
        <p:nvPicPr>
          <p:cNvPr id="762" name="Google Shape;762;p39"/>
          <p:cNvPicPr preferRelativeResize="0"/>
          <p:nvPr/>
        </p:nvPicPr>
        <p:blipFill>
          <a:blip r:embed="rId3">
            <a:alphaModFix/>
          </a:blip>
          <a:stretch>
            <a:fillRect/>
          </a:stretch>
        </p:blipFill>
        <p:spPr>
          <a:xfrm>
            <a:off x="6048734" y="1606934"/>
            <a:ext cx="6143268" cy="3551333"/>
          </a:xfrm>
          <a:prstGeom prst="rect">
            <a:avLst/>
          </a:prstGeom>
          <a:noFill/>
          <a:ln>
            <a:noFill/>
          </a:ln>
        </p:spPr>
      </p:pic>
      <p:sp>
        <p:nvSpPr>
          <p:cNvPr id="763" name="Google Shape;763;p39"/>
          <p:cNvSpPr txBox="1"/>
          <p:nvPr/>
        </p:nvSpPr>
        <p:spPr>
          <a:xfrm>
            <a:off x="312000" y="6443933"/>
            <a:ext cx="11568000" cy="251200"/>
          </a:xfrm>
          <a:prstGeom prst="rect">
            <a:avLst/>
          </a:prstGeom>
          <a:noFill/>
          <a:ln>
            <a:noFill/>
          </a:ln>
        </p:spPr>
        <p:txBody>
          <a:bodyPr spcFirstLastPara="1" wrap="square" lIns="121897" tIns="121897" rIns="121897" bIns="121897" anchor="t" anchorCtr="0">
            <a:noAutofit/>
          </a:bodyPr>
          <a:lstStyle/>
          <a:p>
            <a:r>
              <a:rPr lang="en" sz="1300" dirty="0"/>
              <a:t>https://embeddedbits.org/introduction-to-trusted-execution-environment-tee-arm-trustzone/</a:t>
            </a:r>
            <a:endParaRPr sz="1300" dirty="0"/>
          </a:p>
        </p:txBody>
      </p:sp>
      <p:sp>
        <p:nvSpPr>
          <p:cNvPr id="6"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A picture containing appliance&#10;&#10;Description automatically generated">
            <a:extLst>
              <a:ext uri="{FF2B5EF4-FFF2-40B4-BE49-F238E27FC236}">
                <a16:creationId xmlns:a16="http://schemas.microsoft.com/office/drawing/2014/main" xmlns="" id="{694F0099-55D4-485B-9E83-8413C03A51B2}"/>
              </a:ext>
            </a:extLst>
          </p:cNvPr>
          <p:cNvPicPr>
            <a:picLocks noChangeAspect="1"/>
          </p:cNvPicPr>
          <p:nvPr/>
        </p:nvPicPr>
        <p:blipFill>
          <a:blip r:embed="rId2"/>
          <a:stretch>
            <a:fillRect/>
          </a:stretch>
        </p:blipFill>
        <p:spPr>
          <a:xfrm>
            <a:off x="9604689" y="4530624"/>
            <a:ext cx="1585659" cy="1147223"/>
          </a:xfrm>
          <a:prstGeom prst="rect">
            <a:avLst/>
          </a:prstGeom>
        </p:spPr>
      </p:pic>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Common Risk: 51% vulnerability </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grpSp>
        <p:nvGrpSpPr>
          <p:cNvPr id="55" name="Group 54">
            <a:extLst>
              <a:ext uri="{FF2B5EF4-FFF2-40B4-BE49-F238E27FC236}">
                <a16:creationId xmlns:a16="http://schemas.microsoft.com/office/drawing/2014/main" xmlns="" id="{E9C25818-E405-467B-B452-6E03C15D20E1}"/>
              </a:ext>
            </a:extLst>
          </p:cNvPr>
          <p:cNvGrpSpPr/>
          <p:nvPr/>
        </p:nvGrpSpPr>
        <p:grpSpPr>
          <a:xfrm>
            <a:off x="319706" y="2742400"/>
            <a:ext cx="10664508" cy="1753181"/>
            <a:chOff x="296439" y="1928049"/>
            <a:chExt cx="10664508" cy="1753181"/>
          </a:xfrm>
        </p:grpSpPr>
        <p:sp>
          <p:nvSpPr>
            <p:cNvPr id="5" name="Rectangle: Rounded Corners 4">
              <a:extLst>
                <a:ext uri="{FF2B5EF4-FFF2-40B4-BE49-F238E27FC236}">
                  <a16:creationId xmlns:a16="http://schemas.microsoft.com/office/drawing/2014/main" xmlns="" id="{CEE3E8E8-AB73-4998-93DF-A2104DB747E7}"/>
                </a:ext>
              </a:extLst>
            </p:cNvPr>
            <p:cNvSpPr/>
            <p:nvPr/>
          </p:nvSpPr>
          <p:spPr>
            <a:xfrm>
              <a:off x="296439" y="1928049"/>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10</a:t>
              </a:r>
            </a:p>
          </p:txBody>
        </p:sp>
        <p:sp>
          <p:nvSpPr>
            <p:cNvPr id="6" name="Rectangle: Rounded Corners 5">
              <a:extLst>
                <a:ext uri="{FF2B5EF4-FFF2-40B4-BE49-F238E27FC236}">
                  <a16:creationId xmlns:a16="http://schemas.microsoft.com/office/drawing/2014/main" xmlns="" id="{0CCCBD27-8D07-4F52-B86B-0AE641DFA00B}"/>
                </a:ext>
              </a:extLst>
            </p:cNvPr>
            <p:cNvSpPr/>
            <p:nvPr/>
          </p:nvSpPr>
          <p:spPr>
            <a:xfrm>
              <a:off x="2618503"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7" name="Rectangle: Rounded Corners 6">
              <a:extLst>
                <a:ext uri="{FF2B5EF4-FFF2-40B4-BE49-F238E27FC236}">
                  <a16:creationId xmlns:a16="http://schemas.microsoft.com/office/drawing/2014/main" xmlns="" id="{1782D36E-543D-4BA7-B22D-E855A21BEA46}"/>
                </a:ext>
              </a:extLst>
            </p:cNvPr>
            <p:cNvSpPr/>
            <p:nvPr/>
          </p:nvSpPr>
          <p:spPr>
            <a:xfrm>
              <a:off x="4939404"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8" name="Rectangle: Rounded Corners 7">
              <a:extLst>
                <a:ext uri="{FF2B5EF4-FFF2-40B4-BE49-F238E27FC236}">
                  <a16:creationId xmlns:a16="http://schemas.microsoft.com/office/drawing/2014/main" xmlns="" id="{755DD465-1848-45DF-9DBC-9CBD96A9DAD7}"/>
                </a:ext>
              </a:extLst>
            </p:cNvPr>
            <p:cNvSpPr/>
            <p:nvPr/>
          </p:nvSpPr>
          <p:spPr>
            <a:xfrm>
              <a:off x="7260305"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9" name="Rectangle: Rounded Corners 8">
              <a:extLst>
                <a:ext uri="{FF2B5EF4-FFF2-40B4-BE49-F238E27FC236}">
                  <a16:creationId xmlns:a16="http://schemas.microsoft.com/office/drawing/2014/main" xmlns="" id="{22D55E50-F490-486E-BF64-80C01957A07F}"/>
                </a:ext>
              </a:extLst>
            </p:cNvPr>
            <p:cNvSpPr/>
            <p:nvPr/>
          </p:nvSpPr>
          <p:spPr>
            <a:xfrm>
              <a:off x="2618503"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10" name="Rectangle: Rounded Corners 9">
              <a:extLst>
                <a:ext uri="{FF2B5EF4-FFF2-40B4-BE49-F238E27FC236}">
                  <a16:creationId xmlns:a16="http://schemas.microsoft.com/office/drawing/2014/main" xmlns="" id="{102BF3D0-00F9-45CC-B457-6F32A632C8BC}"/>
                </a:ext>
              </a:extLst>
            </p:cNvPr>
            <p:cNvSpPr/>
            <p:nvPr/>
          </p:nvSpPr>
          <p:spPr>
            <a:xfrm>
              <a:off x="4939404"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12" name="Arrow: Right 11">
              <a:extLst>
                <a:ext uri="{FF2B5EF4-FFF2-40B4-BE49-F238E27FC236}">
                  <a16:creationId xmlns:a16="http://schemas.microsoft.com/office/drawing/2014/main" xmlns="" id="{42D0C42C-6C2F-4808-B286-E1F2BEC89472}"/>
                </a:ext>
              </a:extLst>
            </p:cNvPr>
            <p:cNvSpPr/>
            <p:nvPr/>
          </p:nvSpPr>
          <p:spPr>
            <a:xfrm>
              <a:off x="1651375" y="2046591"/>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xmlns="" id="{F04918D9-0D7E-4D08-B869-8B4EC8AA159F}"/>
                </a:ext>
              </a:extLst>
            </p:cNvPr>
            <p:cNvSpPr/>
            <p:nvPr/>
          </p:nvSpPr>
          <p:spPr>
            <a:xfrm>
              <a:off x="3972275" y="2046590"/>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xmlns="" id="{D598A9CB-C0A0-4720-9C0F-D446EDDFBC2C}"/>
                </a:ext>
              </a:extLst>
            </p:cNvPr>
            <p:cNvSpPr/>
            <p:nvPr/>
          </p:nvSpPr>
          <p:spPr>
            <a:xfrm>
              <a:off x="6281542" y="2046590"/>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xmlns="" id="{0B8CB362-E26F-4621-8E2A-E7774A2E3BB3}"/>
                </a:ext>
              </a:extLst>
            </p:cNvPr>
            <p:cNvSpPr/>
            <p:nvPr/>
          </p:nvSpPr>
          <p:spPr>
            <a:xfrm>
              <a:off x="3972274"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xmlns="" id="{DCEE875F-69B7-481A-BF32-58E67175BD17}"/>
                </a:ext>
              </a:extLst>
            </p:cNvPr>
            <p:cNvSpPr/>
            <p:nvPr/>
          </p:nvSpPr>
          <p:spPr>
            <a:xfrm>
              <a:off x="7271938"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52" name="Arrow: Right 51">
              <a:extLst>
                <a:ext uri="{FF2B5EF4-FFF2-40B4-BE49-F238E27FC236}">
                  <a16:creationId xmlns:a16="http://schemas.microsoft.com/office/drawing/2014/main" xmlns="" id="{DA3EBDE6-2AC5-4548-A86B-11FE1084E81F}"/>
                </a:ext>
              </a:extLst>
            </p:cNvPr>
            <p:cNvSpPr/>
            <p:nvPr/>
          </p:nvSpPr>
          <p:spPr>
            <a:xfrm>
              <a:off x="6281541"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xmlns="" id="{34D8FC89-9912-44DB-8DEE-75A0D54AA6B9}"/>
                </a:ext>
              </a:extLst>
            </p:cNvPr>
            <p:cNvSpPr/>
            <p:nvPr/>
          </p:nvSpPr>
          <p:spPr>
            <a:xfrm>
              <a:off x="9605636" y="3035567"/>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14'</a:t>
              </a:r>
            </a:p>
          </p:txBody>
        </p:sp>
        <p:sp>
          <p:nvSpPr>
            <p:cNvPr id="54" name="Arrow: Right 53">
              <a:extLst>
                <a:ext uri="{FF2B5EF4-FFF2-40B4-BE49-F238E27FC236}">
                  <a16:creationId xmlns:a16="http://schemas.microsoft.com/office/drawing/2014/main" xmlns="" id="{068F1966-C3CB-45DA-BC71-BA7259F4B19F}"/>
                </a:ext>
              </a:extLst>
            </p:cNvPr>
            <p:cNvSpPr/>
            <p:nvPr/>
          </p:nvSpPr>
          <p:spPr>
            <a:xfrm>
              <a:off x="8625708"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Bent-Up 28">
              <a:extLst>
                <a:ext uri="{FF2B5EF4-FFF2-40B4-BE49-F238E27FC236}">
                  <a16:creationId xmlns:a16="http://schemas.microsoft.com/office/drawing/2014/main" xmlns="" id="{5B003E5A-FE9E-42D1-9CD3-D74C3941B04C}"/>
                </a:ext>
              </a:extLst>
            </p:cNvPr>
            <p:cNvSpPr/>
            <p:nvPr/>
          </p:nvSpPr>
          <p:spPr>
            <a:xfrm rot="5400000">
              <a:off x="1224227" y="2211444"/>
              <a:ext cx="1029570" cy="1785755"/>
            </a:xfrm>
            <a:prstGeom prst="bentUp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9" name="Picture 59" descr="Diagram, engineering drawing&#10;&#10;Description automatically generated">
            <a:extLst>
              <a:ext uri="{FF2B5EF4-FFF2-40B4-BE49-F238E27FC236}">
                <a16:creationId xmlns:a16="http://schemas.microsoft.com/office/drawing/2014/main" xmlns="" id="{37B2B54F-4271-4DD1-AE28-50049F1B1B7F}"/>
              </a:ext>
            </a:extLst>
          </p:cNvPr>
          <p:cNvPicPr>
            <a:picLocks noChangeAspect="1"/>
          </p:cNvPicPr>
          <p:nvPr/>
        </p:nvPicPr>
        <p:blipFill>
          <a:blip r:embed="rId2"/>
          <a:stretch>
            <a:fillRect/>
          </a:stretch>
        </p:blipFill>
        <p:spPr>
          <a:xfrm>
            <a:off x="8807790" y="4931984"/>
            <a:ext cx="1585659" cy="1147223"/>
          </a:xfrm>
          <a:prstGeom prst="rect">
            <a:avLst/>
          </a:prstGeom>
        </p:spPr>
      </p:pic>
      <p:pic>
        <p:nvPicPr>
          <p:cNvPr id="60" name="Picture 59" descr="A picture containing appliance&#10;&#10;Description automatically generated">
            <a:extLst>
              <a:ext uri="{FF2B5EF4-FFF2-40B4-BE49-F238E27FC236}">
                <a16:creationId xmlns:a16="http://schemas.microsoft.com/office/drawing/2014/main" xmlns="" id="{DB9EB435-4452-4537-948D-FD7D0E9D1466}"/>
              </a:ext>
            </a:extLst>
          </p:cNvPr>
          <p:cNvPicPr>
            <a:picLocks noChangeAspect="1"/>
          </p:cNvPicPr>
          <p:nvPr/>
        </p:nvPicPr>
        <p:blipFill>
          <a:blip r:embed="rId2"/>
          <a:stretch>
            <a:fillRect/>
          </a:stretch>
        </p:blipFill>
        <p:spPr>
          <a:xfrm>
            <a:off x="9883896" y="5141388"/>
            <a:ext cx="1585659" cy="1147223"/>
          </a:xfrm>
          <a:prstGeom prst="rect">
            <a:avLst/>
          </a:prstGeom>
        </p:spPr>
      </p:pic>
      <p:pic>
        <p:nvPicPr>
          <p:cNvPr id="61" name="Picture 59" descr="Diagram, engineering drawing&#10;&#10;Description automatically generated">
            <a:extLst>
              <a:ext uri="{FF2B5EF4-FFF2-40B4-BE49-F238E27FC236}">
                <a16:creationId xmlns:a16="http://schemas.microsoft.com/office/drawing/2014/main" xmlns="" id="{F71A267D-0256-43D6-9B94-82C225447387}"/>
              </a:ext>
            </a:extLst>
          </p:cNvPr>
          <p:cNvPicPr>
            <a:picLocks noChangeAspect="1"/>
          </p:cNvPicPr>
          <p:nvPr/>
        </p:nvPicPr>
        <p:blipFill>
          <a:blip r:embed="rId2"/>
          <a:stretch>
            <a:fillRect/>
          </a:stretch>
        </p:blipFill>
        <p:spPr>
          <a:xfrm>
            <a:off x="9604690" y="1319755"/>
            <a:ext cx="1585659" cy="1147223"/>
          </a:xfrm>
          <a:prstGeom prst="rect">
            <a:avLst/>
          </a:prstGeom>
        </p:spPr>
      </p:pic>
      <p:sp>
        <p:nvSpPr>
          <p:cNvPr id="65" name="TextBox 64">
            <a:extLst>
              <a:ext uri="{FF2B5EF4-FFF2-40B4-BE49-F238E27FC236}">
                <a16:creationId xmlns:a16="http://schemas.microsoft.com/office/drawing/2014/main" xmlns="" id="{25BC658A-9B14-4D4A-B805-BC18792B622D}"/>
              </a:ext>
            </a:extLst>
          </p:cNvPr>
          <p:cNvSpPr txBox="1"/>
          <p:nvPr/>
        </p:nvSpPr>
        <p:spPr>
          <a:xfrm>
            <a:off x="9261499" y="856233"/>
            <a:ext cx="20800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Hashing power</a:t>
            </a:r>
            <a:endParaRPr lang="en-US" sz="2400" b="1">
              <a:solidFill>
                <a:srgbClr val="00B050"/>
              </a:solidFill>
              <a:cs typeface="Calibri"/>
            </a:endParaRPr>
          </a:p>
        </p:txBody>
      </p:sp>
      <p:sp>
        <p:nvSpPr>
          <p:cNvPr id="66" name="TextBox 65">
            <a:extLst>
              <a:ext uri="{FF2B5EF4-FFF2-40B4-BE49-F238E27FC236}">
                <a16:creationId xmlns:a16="http://schemas.microsoft.com/office/drawing/2014/main" xmlns="" id="{89649C3A-0D25-4190-B636-9607F3BCDB49}"/>
              </a:ext>
            </a:extLst>
          </p:cNvPr>
          <p:cNvSpPr txBox="1"/>
          <p:nvPr/>
        </p:nvSpPr>
        <p:spPr>
          <a:xfrm>
            <a:off x="9104445" y="6044812"/>
            <a:ext cx="20800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Hashing power</a:t>
            </a:r>
            <a:endParaRPr lang="en-US" sz="2400" b="1" dirty="0">
              <a:solidFill>
                <a:srgbClr val="00B050"/>
              </a:solidFill>
              <a:cs typeface="Calibri"/>
            </a:endParaRPr>
          </a:p>
        </p:txBody>
      </p:sp>
      <p:pic>
        <p:nvPicPr>
          <p:cNvPr id="67" name="Picture 67" descr="A picture containing text&#10;&#10;Description automatically generated">
            <a:extLst>
              <a:ext uri="{FF2B5EF4-FFF2-40B4-BE49-F238E27FC236}">
                <a16:creationId xmlns:a16="http://schemas.microsoft.com/office/drawing/2014/main" xmlns="" id="{47ADE88F-7890-4885-9B20-E1A4B7CB165E}"/>
              </a:ext>
            </a:extLst>
          </p:cNvPr>
          <p:cNvPicPr>
            <a:picLocks noChangeAspect="1"/>
          </p:cNvPicPr>
          <p:nvPr/>
        </p:nvPicPr>
        <p:blipFill rotWithShape="1">
          <a:blip r:embed="rId3"/>
          <a:srcRect l="15059" t="9170" r="16706" b="13319"/>
          <a:stretch/>
        </p:blipFill>
        <p:spPr>
          <a:xfrm flipH="1">
            <a:off x="6567887" y="4689790"/>
            <a:ext cx="1689850" cy="2067218"/>
          </a:xfrm>
          <a:prstGeom prst="rect">
            <a:avLst/>
          </a:prstGeom>
        </p:spPr>
      </p:pic>
      <p:pic>
        <p:nvPicPr>
          <p:cNvPr id="68" name="Picture 68" descr="A picture containing text, vector graphics&#10;&#10;Description automatically generated">
            <a:extLst>
              <a:ext uri="{FF2B5EF4-FFF2-40B4-BE49-F238E27FC236}">
                <a16:creationId xmlns:a16="http://schemas.microsoft.com/office/drawing/2014/main" xmlns="" id="{3856E529-F2F0-4A5D-AACE-E8F831EC8CEB}"/>
              </a:ext>
            </a:extLst>
          </p:cNvPr>
          <p:cNvPicPr>
            <a:picLocks noChangeAspect="1"/>
          </p:cNvPicPr>
          <p:nvPr/>
        </p:nvPicPr>
        <p:blipFill rotWithShape="1">
          <a:blip r:embed="rId4"/>
          <a:srcRect l="20613" t="10031" r="22563" b="-313"/>
          <a:stretch/>
        </p:blipFill>
        <p:spPr>
          <a:xfrm>
            <a:off x="7555616" y="879572"/>
            <a:ext cx="677715" cy="956975"/>
          </a:xfrm>
          <a:prstGeom prst="rect">
            <a:avLst/>
          </a:prstGeom>
        </p:spPr>
      </p:pic>
      <p:pic>
        <p:nvPicPr>
          <p:cNvPr id="69" name="Picture 69" descr="Icon&#10;&#10;Description automatically generated">
            <a:extLst>
              <a:ext uri="{FF2B5EF4-FFF2-40B4-BE49-F238E27FC236}">
                <a16:creationId xmlns:a16="http://schemas.microsoft.com/office/drawing/2014/main" xmlns="" id="{E693C603-E967-4CC3-BA49-184B8D63D3BD}"/>
              </a:ext>
            </a:extLst>
          </p:cNvPr>
          <p:cNvPicPr>
            <a:picLocks noChangeAspect="1"/>
          </p:cNvPicPr>
          <p:nvPr/>
        </p:nvPicPr>
        <p:blipFill rotWithShape="1">
          <a:blip r:embed="rId5"/>
          <a:srcRect l="23720" t="12575" r="22372" b="269"/>
          <a:stretch/>
        </p:blipFill>
        <p:spPr>
          <a:xfrm>
            <a:off x="6975172" y="1148362"/>
            <a:ext cx="816591" cy="959604"/>
          </a:xfrm>
          <a:prstGeom prst="rect">
            <a:avLst/>
          </a:prstGeom>
        </p:spPr>
      </p:pic>
      <p:pic>
        <p:nvPicPr>
          <p:cNvPr id="70" name="Picture 70" descr="Icon&#10;&#10;Description automatically generated">
            <a:extLst>
              <a:ext uri="{FF2B5EF4-FFF2-40B4-BE49-F238E27FC236}">
                <a16:creationId xmlns:a16="http://schemas.microsoft.com/office/drawing/2014/main" xmlns="" id="{50A5BD63-60A2-4172-B60A-8AC6B4AC6DF2}"/>
              </a:ext>
            </a:extLst>
          </p:cNvPr>
          <p:cNvPicPr>
            <a:picLocks noChangeAspect="1"/>
          </p:cNvPicPr>
          <p:nvPr/>
        </p:nvPicPr>
        <p:blipFill rotWithShape="1">
          <a:blip r:embed="rId6"/>
          <a:srcRect l="15522" t="7123" r="15224" b="7759"/>
          <a:stretch/>
        </p:blipFill>
        <p:spPr>
          <a:xfrm>
            <a:off x="8054696" y="1067571"/>
            <a:ext cx="882294" cy="1127275"/>
          </a:xfrm>
          <a:prstGeom prst="rect">
            <a:avLst/>
          </a:prstGeom>
        </p:spPr>
      </p:pic>
    </p:spTree>
    <p:extLst>
      <p:ext uri="{BB962C8B-B14F-4D97-AF65-F5344CB8AC3E}">
        <p14:creationId xmlns:p14="http://schemas.microsoft.com/office/powerpoint/2010/main" val="4224581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0"/>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Threat Model</a:t>
            </a:r>
            <a:endParaRPr dirty="0"/>
          </a:p>
        </p:txBody>
      </p:sp>
      <p:sp>
        <p:nvSpPr>
          <p:cNvPr id="769" name="Google Shape;769;p40"/>
          <p:cNvSpPr txBox="1">
            <a:spLocks noGrp="1"/>
          </p:cNvSpPr>
          <p:nvPr>
            <p:ph type="body" idx="1"/>
          </p:nvPr>
        </p:nvSpPr>
        <p:spPr>
          <a:xfrm>
            <a:off x="415600" y="1536633"/>
            <a:ext cx="11360800" cy="3308400"/>
          </a:xfrm>
          <a:prstGeom prst="rect">
            <a:avLst/>
          </a:prstGeom>
        </p:spPr>
        <p:txBody>
          <a:bodyPr spcFirstLastPara="1" wrap="square" lIns="121897" tIns="121897" rIns="121897" bIns="121897" anchor="t" anchorCtr="0">
            <a:noAutofit/>
          </a:bodyPr>
          <a:lstStyle/>
          <a:p>
            <a:pPr>
              <a:lnSpc>
                <a:spcPct val="100000"/>
              </a:lnSpc>
              <a:buClr>
                <a:schemeClr val="dk2"/>
              </a:buClr>
            </a:pPr>
            <a:r>
              <a:rPr lang="en" dirty="0"/>
              <a:t>Assumes the security of </a:t>
            </a:r>
            <a:r>
              <a:rPr lang="en" dirty="0" smtClean="0"/>
              <a:t>TEE </a:t>
            </a:r>
            <a:r>
              <a:rPr lang="en" dirty="0"/>
              <a:t>and </a:t>
            </a:r>
            <a:r>
              <a:rPr lang="en" i="1" dirty="0"/>
              <a:t>remote </a:t>
            </a:r>
            <a:r>
              <a:rPr lang="en" i="1" dirty="0" smtClean="0"/>
              <a:t>attestation</a:t>
            </a:r>
            <a:endParaRPr dirty="0"/>
          </a:p>
          <a:p>
            <a:pPr lvl="1">
              <a:lnSpc>
                <a:spcPct val="100000"/>
              </a:lnSpc>
              <a:spcBef>
                <a:spcPts val="0"/>
              </a:spcBef>
              <a:buClr>
                <a:schemeClr val="dk2"/>
              </a:buClr>
            </a:pPr>
            <a:r>
              <a:rPr lang="en" dirty="0"/>
              <a:t>Code that runs inside the TEE enclave can neither be observed nor tampered </a:t>
            </a:r>
            <a:r>
              <a:rPr lang="en" dirty="0" smtClean="0"/>
              <a:t>with</a:t>
            </a:r>
            <a:endParaRPr dirty="0"/>
          </a:p>
          <a:p>
            <a:pPr>
              <a:lnSpc>
                <a:spcPct val="100000"/>
              </a:lnSpc>
              <a:buClr>
                <a:schemeClr val="dk2"/>
              </a:buClr>
            </a:pPr>
            <a:r>
              <a:rPr lang="en" dirty="0"/>
              <a:t>Strong network adversary that can gain complete OS and network control of the host in which the funds are </a:t>
            </a:r>
            <a:r>
              <a:rPr lang="en" dirty="0" smtClean="0"/>
              <a:t>stored</a:t>
            </a:r>
            <a:endParaRPr dirty="0"/>
          </a:p>
          <a:p>
            <a:pPr>
              <a:lnSpc>
                <a:spcPct val="100000"/>
              </a:lnSpc>
              <a:buClr>
                <a:schemeClr val="dk2"/>
              </a:buClr>
            </a:pPr>
            <a:r>
              <a:rPr lang="en" dirty="0"/>
              <a:t>Adversary’s goal is to maximize her </a:t>
            </a:r>
            <a:r>
              <a:rPr lang="en" dirty="0" smtClean="0"/>
              <a:t>profit</a:t>
            </a:r>
            <a:endParaRPr dirty="0"/>
          </a:p>
        </p:txBody>
      </p:sp>
      <p:sp>
        <p:nvSpPr>
          <p:cNvPr id="4"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41"/>
          <p:cNvPicPr preferRelativeResize="0"/>
          <p:nvPr/>
        </p:nvPicPr>
        <p:blipFill rotWithShape="1">
          <a:blip r:embed="rId3">
            <a:alphaModFix/>
          </a:blip>
          <a:srcRect l="6087" t="4864" r="5946" b="13235"/>
          <a:stretch/>
        </p:blipFill>
        <p:spPr>
          <a:xfrm>
            <a:off x="2324667" y="1036334"/>
            <a:ext cx="7987832" cy="4785333"/>
          </a:xfrm>
          <a:prstGeom prst="rect">
            <a:avLst/>
          </a:prstGeom>
          <a:noFill/>
          <a:ln>
            <a:noFill/>
          </a:ln>
        </p:spPr>
      </p:pic>
      <p:sp>
        <p:nvSpPr>
          <p:cNvPr id="775" name="Google Shape;775;p41"/>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Design</a:t>
            </a:r>
            <a:endParaRPr dirty="0"/>
          </a:p>
        </p:txBody>
      </p:sp>
      <p:sp>
        <p:nvSpPr>
          <p:cNvPr id="776" name="Google Shape;776;p41"/>
          <p:cNvSpPr txBox="1">
            <a:spLocks noGrp="1"/>
          </p:cNvSpPr>
          <p:nvPr>
            <p:ph type="body" idx="1"/>
          </p:nvPr>
        </p:nvSpPr>
        <p:spPr>
          <a:xfrm>
            <a:off x="212800" y="5816839"/>
            <a:ext cx="11086800" cy="991733"/>
          </a:xfrm>
          <a:prstGeom prst="rect">
            <a:avLst/>
          </a:prstGeom>
        </p:spPr>
        <p:txBody>
          <a:bodyPr spcFirstLastPara="1" wrap="square" lIns="121897" tIns="121897" rIns="121897" bIns="121897" anchor="t" anchorCtr="0">
            <a:noAutofit/>
          </a:bodyPr>
          <a:lstStyle/>
          <a:p>
            <a:pPr marL="0" indent="0">
              <a:spcAft>
                <a:spcPts val="2133"/>
              </a:spcAft>
              <a:buNone/>
            </a:pPr>
            <a:r>
              <a:rPr lang="en" sz="1900" dirty="0">
                <a:solidFill>
                  <a:srgbClr val="000000"/>
                </a:solidFill>
              </a:rPr>
              <a:t>Tesseract configured with Bitcoin and Litecoin networks.</a:t>
            </a:r>
            <a:br>
              <a:rPr lang="en" sz="1900" dirty="0">
                <a:solidFill>
                  <a:srgbClr val="000000"/>
                </a:solidFill>
              </a:rPr>
            </a:br>
            <a:r>
              <a:rPr lang="en" sz="1900" dirty="0">
                <a:solidFill>
                  <a:srgbClr val="000000"/>
                </a:solidFill>
              </a:rPr>
              <a:t>The TEE forms the secure real-time exchange with which the parties interact to carry out asset swaps.</a:t>
            </a:r>
            <a:endParaRPr sz="1900" dirty="0">
              <a:solidFill>
                <a:srgbClr val="000000"/>
              </a:solidFill>
            </a:endParaRPr>
          </a:p>
        </p:txBody>
      </p:sp>
      <p:sp>
        <p:nvSpPr>
          <p:cNvPr id="5"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2"/>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Steps</a:t>
            </a:r>
            <a:endParaRPr dirty="0"/>
          </a:p>
        </p:txBody>
      </p:sp>
      <p:sp>
        <p:nvSpPr>
          <p:cNvPr id="782" name="Google Shape;782;p42"/>
          <p:cNvSpPr txBox="1">
            <a:spLocks noGrp="1"/>
          </p:cNvSpPr>
          <p:nvPr>
            <p:ph type="body" idx="1"/>
          </p:nvPr>
        </p:nvSpPr>
        <p:spPr>
          <a:xfrm>
            <a:off x="754667" y="1611800"/>
            <a:ext cx="10906400" cy="4270016"/>
          </a:xfrm>
          <a:prstGeom prst="rect">
            <a:avLst/>
          </a:prstGeom>
        </p:spPr>
        <p:txBody>
          <a:bodyPr spcFirstLastPara="1" wrap="square" lIns="121897" tIns="121897" rIns="121897" bIns="121897" anchor="t" anchorCtr="0">
            <a:noAutofit/>
          </a:bodyPr>
          <a:lstStyle/>
          <a:p>
            <a:pPr marL="0" indent="0">
              <a:lnSpc>
                <a:spcPct val="100000"/>
              </a:lnSpc>
              <a:buNone/>
            </a:pPr>
            <a:r>
              <a:rPr lang="en" sz="2400" b="1" dirty="0"/>
              <a:t>Initialization of exchange</a:t>
            </a:r>
            <a:endParaRPr sz="2400" b="1" dirty="0"/>
          </a:p>
          <a:p>
            <a:pPr marL="304792" indent="-270927">
              <a:lnSpc>
                <a:spcPct val="100000"/>
              </a:lnSpc>
              <a:buClr>
                <a:srgbClr val="000000"/>
              </a:buClr>
              <a:buSzPts val="1400"/>
              <a:buAutoNum type="arabicPeriod"/>
            </a:pPr>
            <a:r>
              <a:rPr lang="en" sz="2400" b="1" dirty="0"/>
              <a:t>Tesseract enclave</a:t>
            </a:r>
            <a:r>
              <a:rPr lang="en" sz="2400" dirty="0"/>
              <a:t> is running light blockchain clients (</a:t>
            </a:r>
            <a:r>
              <a:rPr lang="en" sz="2400" b="1" dirty="0"/>
              <a:t>SPV</a:t>
            </a:r>
            <a:r>
              <a:rPr lang="en" sz="2400" dirty="0"/>
              <a:t> </a:t>
            </a:r>
            <a:r>
              <a:rPr lang="en" sz="2400" dirty="0" smtClean="0"/>
              <a:t>– Simplified Payment Verification clients</a:t>
            </a:r>
            <a:r>
              <a:rPr lang="en" sz="2400" dirty="0"/>
              <a:t>).</a:t>
            </a:r>
            <a:endParaRPr sz="2400" dirty="0"/>
          </a:p>
          <a:p>
            <a:pPr marL="304792" indent="-270927">
              <a:lnSpc>
                <a:spcPct val="100000"/>
              </a:lnSpc>
              <a:buClr>
                <a:srgbClr val="000000"/>
              </a:buClr>
              <a:buSzPts val="1400"/>
              <a:buAutoNum type="arabicPeriod"/>
            </a:pPr>
            <a:r>
              <a:rPr lang="en" sz="2400" dirty="0"/>
              <a:t>During initialization, the </a:t>
            </a:r>
            <a:r>
              <a:rPr lang="en" sz="2400" b="1" dirty="0"/>
              <a:t>enclave fetches the latest blockchain state</a:t>
            </a:r>
            <a:r>
              <a:rPr lang="en" sz="2400" dirty="0"/>
              <a:t>.</a:t>
            </a:r>
            <a:endParaRPr sz="2400" dirty="0"/>
          </a:p>
          <a:p>
            <a:pPr marL="304792" indent="-270927">
              <a:lnSpc>
                <a:spcPct val="100000"/>
              </a:lnSpc>
              <a:buClr>
                <a:srgbClr val="000000"/>
              </a:buClr>
              <a:buSzPts val="1400"/>
              <a:buAutoNum type="arabicPeriod"/>
            </a:pPr>
            <a:r>
              <a:rPr lang="en" sz="2400" dirty="0"/>
              <a:t>The enclave then invokes a </a:t>
            </a:r>
            <a:r>
              <a:rPr lang="en" sz="2400" b="1" dirty="0"/>
              <a:t>key generation</a:t>
            </a:r>
            <a:r>
              <a:rPr lang="en" sz="2400" dirty="0"/>
              <a:t> procedure to create a keypair </a:t>
            </a:r>
            <a:r>
              <a:rPr lang="en" sz="2400" b="1" dirty="0"/>
              <a:t>(sk, pk) for each supported cryptocurrency</a:t>
            </a:r>
            <a:r>
              <a:rPr lang="en" sz="2400" dirty="0"/>
              <a:t>.</a:t>
            </a:r>
            <a:endParaRPr sz="2400" dirty="0"/>
          </a:p>
          <a:p>
            <a:pPr marL="304792" indent="-270927">
              <a:lnSpc>
                <a:spcPct val="100000"/>
              </a:lnSpc>
              <a:buClr>
                <a:srgbClr val="000000"/>
              </a:buClr>
              <a:buSzPts val="1400"/>
              <a:buAutoNum type="arabicPeriod"/>
            </a:pPr>
            <a:r>
              <a:rPr lang="en" sz="2400" dirty="0"/>
              <a:t>The enclave will then </a:t>
            </a:r>
            <a:r>
              <a:rPr lang="en" sz="2400" b="1" dirty="0"/>
              <a:t>attest</a:t>
            </a:r>
            <a:r>
              <a:rPr lang="en" sz="2400" dirty="0"/>
              <a:t> </a:t>
            </a:r>
            <a:r>
              <a:rPr lang="en" sz="2400" b="1" dirty="0"/>
              <a:t>pk</a:t>
            </a:r>
            <a:r>
              <a:rPr lang="en" sz="2400" dirty="0"/>
              <a:t> as its deposit address, for each cryptocurrency.</a:t>
            </a:r>
            <a:endParaRPr sz="2400" dirty="0"/>
          </a:p>
          <a:p>
            <a:pPr marL="304792" indent="-270927">
              <a:lnSpc>
                <a:spcPct val="100000"/>
              </a:lnSpc>
              <a:buClr>
                <a:srgbClr val="000000"/>
              </a:buClr>
              <a:buSzPts val="1400"/>
              <a:buAutoNum type="arabicPeriod"/>
            </a:pPr>
            <a:r>
              <a:rPr lang="en" sz="2400" dirty="0"/>
              <a:t>The </a:t>
            </a:r>
            <a:r>
              <a:rPr lang="en" sz="2400" b="1" dirty="0"/>
              <a:t>attested pk</a:t>
            </a:r>
            <a:r>
              <a:rPr lang="en" sz="2400" dirty="0"/>
              <a:t> keys are published through multiple services - (such as websites, IPFS, and even Bitcoin and other blockchains).</a:t>
            </a:r>
            <a:endParaRPr sz="2400" dirty="0"/>
          </a:p>
          <a:p>
            <a:pPr marL="304792" indent="-270927">
              <a:lnSpc>
                <a:spcPct val="100000"/>
              </a:lnSpc>
              <a:buClr>
                <a:srgbClr val="000000"/>
              </a:buClr>
              <a:buSzPts val="1400"/>
              <a:buAutoNum type="arabicPeriod"/>
            </a:pPr>
            <a:r>
              <a:rPr lang="en" sz="2400" dirty="0"/>
              <a:t>The </a:t>
            </a:r>
            <a:r>
              <a:rPr lang="en" sz="2400" b="1" dirty="0"/>
              <a:t>pk </a:t>
            </a:r>
            <a:r>
              <a:rPr lang="en" sz="2400" dirty="0"/>
              <a:t>also forms the depositor address for Tesseract exchange in the corresponding cryptocurrency.</a:t>
            </a:r>
            <a:endParaRPr sz="2400" dirty="0"/>
          </a:p>
        </p:txBody>
      </p:sp>
      <p:sp>
        <p:nvSpPr>
          <p:cNvPr id="783" name="Google Shape;783;p42"/>
          <p:cNvSpPr txBox="1"/>
          <p:nvPr/>
        </p:nvSpPr>
        <p:spPr>
          <a:xfrm>
            <a:off x="754667" y="6132975"/>
            <a:ext cx="9956800" cy="490247"/>
          </a:xfrm>
          <a:prstGeom prst="rect">
            <a:avLst/>
          </a:prstGeom>
          <a:noFill/>
          <a:ln>
            <a:noFill/>
          </a:ln>
        </p:spPr>
        <p:txBody>
          <a:bodyPr spcFirstLastPara="1" wrap="square" lIns="121897" tIns="121897" rIns="121897" bIns="121897" anchor="t" anchorCtr="0">
            <a:noAutofit/>
          </a:bodyPr>
          <a:lstStyle/>
          <a:p>
            <a:r>
              <a:rPr lang="en" sz="1300" dirty="0"/>
              <a:t>https://en.bitcoinwiki.org/wiki/Simplified_Payment_Verification</a:t>
            </a:r>
            <a:endParaRPr sz="1300" dirty="0"/>
          </a:p>
        </p:txBody>
      </p:sp>
      <p:sp>
        <p:nvSpPr>
          <p:cNvPr id="784" name="Google Shape;784;p42"/>
          <p:cNvSpPr/>
          <p:nvPr/>
        </p:nvSpPr>
        <p:spPr>
          <a:xfrm>
            <a:off x="251467" y="1611804"/>
            <a:ext cx="503200" cy="503200"/>
          </a:xfrm>
          <a:prstGeom prst="ellipse">
            <a:avLst/>
          </a:prstGeom>
          <a:noFill/>
          <a:ln w="19050"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2900" dirty="0"/>
              <a:t>1</a:t>
            </a:r>
            <a:endParaRPr sz="2900" dirty="0"/>
          </a:p>
        </p:txBody>
      </p:sp>
      <p:sp>
        <p:nvSpPr>
          <p:cNvPr id="6"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3"/>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Steps</a:t>
            </a:r>
            <a:endParaRPr dirty="0"/>
          </a:p>
        </p:txBody>
      </p:sp>
      <p:sp>
        <p:nvSpPr>
          <p:cNvPr id="790" name="Google Shape;790;p43"/>
          <p:cNvSpPr txBox="1">
            <a:spLocks noGrp="1"/>
          </p:cNvSpPr>
          <p:nvPr>
            <p:ph type="body" idx="1"/>
          </p:nvPr>
        </p:nvSpPr>
        <p:spPr>
          <a:xfrm>
            <a:off x="754667" y="1611800"/>
            <a:ext cx="10906400" cy="4743600"/>
          </a:xfrm>
          <a:prstGeom prst="rect">
            <a:avLst/>
          </a:prstGeom>
        </p:spPr>
        <p:txBody>
          <a:bodyPr spcFirstLastPara="1" wrap="square" lIns="121897" tIns="121897" rIns="121897" bIns="121897" anchor="t" anchorCtr="0">
            <a:noAutofit/>
          </a:bodyPr>
          <a:lstStyle/>
          <a:p>
            <a:pPr marL="0" indent="0">
              <a:lnSpc>
                <a:spcPct val="100000"/>
              </a:lnSpc>
              <a:buNone/>
            </a:pPr>
            <a:r>
              <a:rPr lang="en" sz="2400" b="1" dirty="0"/>
              <a:t>User Initialization</a:t>
            </a:r>
            <a:endParaRPr sz="2400" b="1" dirty="0"/>
          </a:p>
          <a:p>
            <a:pPr marL="304792" indent="-270927">
              <a:lnSpc>
                <a:spcPct val="100000"/>
              </a:lnSpc>
              <a:buClr>
                <a:srgbClr val="000000"/>
              </a:buClr>
              <a:buSzPts val="1400"/>
              <a:buAutoNum type="arabicPeriod"/>
            </a:pPr>
            <a:r>
              <a:rPr lang="en" sz="2400" dirty="0"/>
              <a:t>A </a:t>
            </a:r>
            <a:r>
              <a:rPr lang="en" sz="2400" b="1" dirty="0"/>
              <a:t>new user opens a Tesseract account</a:t>
            </a:r>
            <a:r>
              <a:rPr lang="en" sz="2400" dirty="0"/>
              <a:t> </a:t>
            </a:r>
            <a:r>
              <a:rPr lang="en" sz="2400" b="1" dirty="0"/>
              <a:t>by</a:t>
            </a:r>
            <a:r>
              <a:rPr lang="en" sz="2400" dirty="0"/>
              <a:t> </a:t>
            </a:r>
            <a:r>
              <a:rPr lang="en" sz="2400" b="1" dirty="0"/>
              <a:t>depositing a significant amount </a:t>
            </a:r>
            <a:r>
              <a:rPr lang="en" sz="2400" dirty="0"/>
              <a:t>into a deposit address of the exchange.</a:t>
            </a:r>
            <a:endParaRPr sz="2400" dirty="0"/>
          </a:p>
          <a:p>
            <a:pPr marL="304792" indent="-270927">
              <a:lnSpc>
                <a:spcPct val="100000"/>
              </a:lnSpc>
              <a:buClr>
                <a:srgbClr val="000000"/>
              </a:buClr>
              <a:buSzPts val="1400"/>
              <a:buAutoNum type="arabicPeriod"/>
            </a:pPr>
            <a:r>
              <a:rPr lang="en" sz="2400" dirty="0"/>
              <a:t>The</a:t>
            </a:r>
            <a:r>
              <a:rPr lang="en" sz="2400" b="1" dirty="0"/>
              <a:t> proof of deposit is sent to the enclave</a:t>
            </a:r>
            <a:r>
              <a:rPr lang="en" sz="2400" dirty="0"/>
              <a:t> in the form of the </a:t>
            </a:r>
            <a:r>
              <a:rPr lang="en" sz="2400" i="1" dirty="0"/>
              <a:t>transaction</a:t>
            </a:r>
            <a:r>
              <a:rPr lang="en" sz="2400" dirty="0"/>
              <a:t>, </a:t>
            </a:r>
            <a:r>
              <a:rPr lang="en" sz="2400" i="1" dirty="0"/>
              <a:t>index of block</a:t>
            </a:r>
            <a:r>
              <a:rPr lang="en" sz="2400" dirty="0"/>
              <a:t>, and  </a:t>
            </a:r>
            <a:r>
              <a:rPr lang="en" sz="2400" b="1" i="1" dirty="0"/>
              <a:t>Merkle tree</a:t>
            </a:r>
            <a:r>
              <a:rPr lang="en" sz="2400" dirty="0"/>
              <a:t>.</a:t>
            </a:r>
            <a:endParaRPr sz="2400" dirty="0"/>
          </a:p>
          <a:p>
            <a:pPr marL="304792" indent="-270927">
              <a:lnSpc>
                <a:spcPct val="100000"/>
              </a:lnSpc>
              <a:buClr>
                <a:srgbClr val="000000"/>
              </a:buClr>
              <a:buSzPts val="1400"/>
              <a:buAutoNum type="arabicPeriod"/>
            </a:pPr>
            <a:r>
              <a:rPr lang="en" sz="2400" dirty="0"/>
              <a:t>Tesseract credits the user’s account (in the enclave) after verifying the deposit.</a:t>
            </a:r>
            <a:endParaRPr sz="2400" dirty="0"/>
          </a:p>
          <a:p>
            <a:pPr marL="304792" indent="-270927">
              <a:lnSpc>
                <a:spcPct val="100000"/>
              </a:lnSpc>
              <a:buClr>
                <a:srgbClr val="000000"/>
              </a:buClr>
              <a:buSzPts val="1400"/>
              <a:buAutoNum type="arabicPeriod"/>
            </a:pPr>
            <a:r>
              <a:rPr lang="en" sz="2400" dirty="0"/>
              <a:t>Tesseract also </a:t>
            </a:r>
            <a:r>
              <a:rPr lang="en" sz="2400" b="1" dirty="0"/>
              <a:t>protects against replay attacks</a:t>
            </a:r>
            <a:r>
              <a:rPr lang="en" sz="2400" dirty="0"/>
              <a:t>, by requiring strictly increasing block indices for the user’s deposits.</a:t>
            </a:r>
            <a:endParaRPr sz="2400" dirty="0"/>
          </a:p>
          <a:p>
            <a:pPr marL="304792" indent="-270927">
              <a:lnSpc>
                <a:spcPct val="100000"/>
              </a:lnSpc>
              <a:buClr>
                <a:srgbClr val="000000"/>
              </a:buClr>
              <a:buSzPts val="1400"/>
              <a:buAutoNum type="arabicPeriod"/>
            </a:pPr>
            <a:r>
              <a:rPr lang="en" sz="2400" dirty="0"/>
              <a:t>Each user account is identified by the user’s public key and hence the user can use its secret key to generate signed messages to interact with Tesseract.</a:t>
            </a:r>
            <a:endParaRPr sz="2400" dirty="0"/>
          </a:p>
        </p:txBody>
      </p:sp>
      <p:sp>
        <p:nvSpPr>
          <p:cNvPr id="791" name="Google Shape;791;p43"/>
          <p:cNvSpPr/>
          <p:nvPr/>
        </p:nvSpPr>
        <p:spPr>
          <a:xfrm>
            <a:off x="251467" y="1611804"/>
            <a:ext cx="503200" cy="503200"/>
          </a:xfrm>
          <a:prstGeom prst="ellipse">
            <a:avLst/>
          </a:prstGeom>
          <a:noFill/>
          <a:ln w="19050"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2900" dirty="0"/>
              <a:t>2</a:t>
            </a:r>
            <a:endParaRPr sz="2900" dirty="0"/>
          </a:p>
        </p:txBody>
      </p:sp>
      <p:sp>
        <p:nvSpPr>
          <p:cNvPr id="5"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4"/>
          <p:cNvSpPr txBox="1">
            <a:spLocks noGrp="1"/>
          </p:cNvSpPr>
          <p:nvPr>
            <p:ph type="body" idx="1"/>
          </p:nvPr>
        </p:nvSpPr>
        <p:spPr>
          <a:xfrm>
            <a:off x="754667" y="1179550"/>
            <a:ext cx="11149200" cy="5157600"/>
          </a:xfrm>
          <a:prstGeom prst="rect">
            <a:avLst/>
          </a:prstGeom>
        </p:spPr>
        <p:txBody>
          <a:bodyPr spcFirstLastPara="1" wrap="square" lIns="121897" tIns="121897" rIns="121897" bIns="121897" anchor="t" anchorCtr="0">
            <a:noAutofit/>
          </a:bodyPr>
          <a:lstStyle/>
          <a:p>
            <a:pPr marL="0" indent="0">
              <a:lnSpc>
                <a:spcPct val="100000"/>
              </a:lnSpc>
              <a:buNone/>
            </a:pPr>
            <a:r>
              <a:rPr lang="en" sz="2400" b="1" dirty="0"/>
              <a:t>Asset Exchange</a:t>
            </a:r>
            <a:endParaRPr sz="2400" b="1" dirty="0"/>
          </a:p>
          <a:p>
            <a:pPr marL="304792" indent="-270927">
              <a:lnSpc>
                <a:spcPct val="100000"/>
              </a:lnSpc>
              <a:buClr>
                <a:srgbClr val="000000"/>
              </a:buClr>
              <a:buSzPts val="1400"/>
              <a:buAutoNum type="arabicPeriod"/>
            </a:pPr>
            <a:r>
              <a:rPr lang="en" sz="2400" dirty="0"/>
              <a:t>Users post buy or sell orders along with their exchange rate. Orders are recorded in the enclave.</a:t>
            </a:r>
            <a:br>
              <a:rPr lang="en" sz="2400" dirty="0"/>
            </a:br>
            <a:r>
              <a:rPr lang="en" sz="2400" dirty="0"/>
              <a:t>Eg: Bob bids to </a:t>
            </a:r>
            <a:r>
              <a:rPr lang="en" sz="2400" b="1" dirty="0"/>
              <a:t>sell</a:t>
            </a:r>
            <a:r>
              <a:rPr lang="en" sz="2400" dirty="0"/>
              <a:t> LTC  for the price of </a:t>
            </a:r>
            <a:r>
              <a:rPr lang="en" sz="2400" b="1" dirty="0"/>
              <a:t>299 LTC per BTC</a:t>
            </a:r>
            <a:br>
              <a:rPr lang="en" sz="2400" b="1" dirty="0"/>
            </a:br>
            <a:r>
              <a:rPr lang="en" sz="2400" b="1" dirty="0"/>
              <a:t>        </a:t>
            </a:r>
            <a:r>
              <a:rPr lang="en" sz="2400" dirty="0"/>
              <a:t>Alice bids to </a:t>
            </a:r>
            <a:r>
              <a:rPr lang="en" sz="2400" b="1" dirty="0"/>
              <a:t>buy</a:t>
            </a:r>
            <a:r>
              <a:rPr lang="en" sz="2400" dirty="0"/>
              <a:t> LTC  price of </a:t>
            </a:r>
            <a:r>
              <a:rPr lang="en" sz="2400" b="1" dirty="0"/>
              <a:t>305 LTC per BTC</a:t>
            </a:r>
            <a:r>
              <a:rPr lang="en" sz="2400" dirty="0"/>
              <a:t>.</a:t>
            </a:r>
            <a:endParaRPr sz="2400" dirty="0"/>
          </a:p>
          <a:p>
            <a:pPr marL="304792" indent="-270927">
              <a:lnSpc>
                <a:spcPct val="100000"/>
              </a:lnSpc>
              <a:buClr>
                <a:srgbClr val="000000"/>
              </a:buClr>
              <a:buSzPts val="1400"/>
              <a:buAutoNum type="arabicPeriod"/>
            </a:pPr>
            <a:r>
              <a:rPr lang="en" sz="2400" dirty="0"/>
              <a:t>Tesseract server publishes an anonymized version of the order book with remote attestation.</a:t>
            </a:r>
            <a:endParaRPr sz="2400" dirty="0"/>
          </a:p>
          <a:p>
            <a:pPr marL="304792" indent="-270927">
              <a:lnSpc>
                <a:spcPct val="100000"/>
              </a:lnSpc>
              <a:buClr>
                <a:srgbClr val="000000"/>
              </a:buClr>
              <a:buSzPts val="1400"/>
              <a:buAutoNum type="arabicPeriod"/>
            </a:pPr>
            <a:r>
              <a:rPr lang="en" sz="2400" dirty="0"/>
              <a:t>Realtime trading is executed by matching the buy and sell orders.</a:t>
            </a:r>
            <a:endParaRPr sz="2400" dirty="0"/>
          </a:p>
          <a:p>
            <a:pPr marL="304792" indent="-270927">
              <a:lnSpc>
                <a:spcPct val="100000"/>
              </a:lnSpc>
              <a:buClr>
                <a:srgbClr val="000000"/>
              </a:buClr>
              <a:buSzPts val="1400"/>
              <a:buAutoNum type="arabicPeriod"/>
            </a:pPr>
            <a:r>
              <a:rPr lang="en" sz="2400" dirty="0"/>
              <a:t>The trade results do not reflect in the blockchain networks immediately, and are only reflected in the tesseract exchange sandbox.</a:t>
            </a:r>
            <a:endParaRPr sz="2400" dirty="0"/>
          </a:p>
          <a:p>
            <a:pPr marL="304792" indent="-270927">
              <a:lnSpc>
                <a:spcPct val="100000"/>
              </a:lnSpc>
              <a:buClr>
                <a:srgbClr val="000000"/>
              </a:buClr>
              <a:buSzPts val="1400"/>
              <a:buAutoNum type="arabicPeriod"/>
            </a:pPr>
            <a:r>
              <a:rPr lang="en" sz="2400" dirty="0"/>
              <a:t>Periodically, </a:t>
            </a:r>
            <a:r>
              <a:rPr lang="en" sz="2400" i="1" dirty="0"/>
              <a:t>settlement</a:t>
            </a:r>
            <a:r>
              <a:rPr lang="en" sz="2400" dirty="0"/>
              <a:t> transactions are issued by tesseract in the blockchain networks to update users’ balance.</a:t>
            </a:r>
            <a:endParaRPr sz="2400" dirty="0"/>
          </a:p>
          <a:p>
            <a:pPr marL="304792" indent="-270927">
              <a:lnSpc>
                <a:spcPct val="100000"/>
              </a:lnSpc>
              <a:buClr>
                <a:srgbClr val="000000"/>
              </a:buClr>
              <a:buSzPts val="1400"/>
              <a:buAutoNum type="arabicPeriod"/>
            </a:pPr>
            <a:r>
              <a:rPr lang="en" sz="2400" dirty="0"/>
              <a:t>Tesseract exchange can be configured to </a:t>
            </a:r>
            <a:r>
              <a:rPr lang="en" sz="2400" dirty="0" smtClean="0"/>
              <a:t>collect </a:t>
            </a:r>
            <a:r>
              <a:rPr lang="en" sz="2400" dirty="0"/>
              <a:t>a proportional fee for each successful trade (e.g 0.1% of amount). This will help in exchange owners to maintain their infrastructure.  </a:t>
            </a:r>
            <a:endParaRPr sz="2400" dirty="0"/>
          </a:p>
        </p:txBody>
      </p:sp>
      <p:sp>
        <p:nvSpPr>
          <p:cNvPr id="797" name="Google Shape;797;p44"/>
          <p:cNvSpPr txBox="1">
            <a:spLocks noGrp="1"/>
          </p:cNvSpPr>
          <p:nvPr>
            <p:ph type="title"/>
          </p:nvPr>
        </p:nvSpPr>
        <p:spPr>
          <a:xfrm>
            <a:off x="415600" y="593367"/>
            <a:ext cx="11360800" cy="831200"/>
          </a:xfrm>
          <a:prstGeom prst="rect">
            <a:avLst/>
          </a:prstGeom>
        </p:spPr>
        <p:txBody>
          <a:bodyPr spcFirstLastPara="1" wrap="square" lIns="121897" tIns="121897" rIns="121897" bIns="121897" anchor="t" anchorCtr="0">
            <a:noAutofit/>
          </a:bodyPr>
          <a:lstStyle/>
          <a:p>
            <a:pPr algn="l"/>
            <a:r>
              <a:rPr lang="en" dirty="0"/>
              <a:t>Tesseract - Steps</a:t>
            </a:r>
            <a:endParaRPr dirty="0"/>
          </a:p>
        </p:txBody>
      </p:sp>
      <p:sp>
        <p:nvSpPr>
          <p:cNvPr id="798" name="Google Shape;798;p44"/>
          <p:cNvSpPr/>
          <p:nvPr/>
        </p:nvSpPr>
        <p:spPr>
          <a:xfrm>
            <a:off x="251467" y="1611804"/>
            <a:ext cx="503200" cy="503200"/>
          </a:xfrm>
          <a:prstGeom prst="ellipse">
            <a:avLst/>
          </a:prstGeom>
          <a:noFill/>
          <a:ln w="19050"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2900" dirty="0"/>
              <a:t>3</a:t>
            </a:r>
            <a:endParaRPr sz="2900" dirty="0"/>
          </a:p>
        </p:txBody>
      </p:sp>
      <p:sp>
        <p:nvSpPr>
          <p:cNvPr id="5"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5"/>
          <p:cNvSpPr txBox="1">
            <a:spLocks noGrp="1"/>
          </p:cNvSpPr>
          <p:nvPr>
            <p:ph type="body" idx="1"/>
          </p:nvPr>
        </p:nvSpPr>
        <p:spPr>
          <a:xfrm>
            <a:off x="415600" y="1068700"/>
            <a:ext cx="11360800" cy="4484202"/>
          </a:xfrm>
          <a:prstGeom prst="rect">
            <a:avLst/>
          </a:prstGeom>
        </p:spPr>
        <p:txBody>
          <a:bodyPr spcFirstLastPara="1" wrap="square" lIns="121897" tIns="121897" rIns="121897" bIns="121897" anchor="t" anchorCtr="0">
            <a:noAutofit/>
          </a:bodyPr>
          <a:lstStyle/>
          <a:p>
            <a:pPr marL="0" indent="0">
              <a:lnSpc>
                <a:spcPct val="100000"/>
              </a:lnSpc>
              <a:buNone/>
            </a:pPr>
            <a:r>
              <a:rPr lang="en" sz="2200" b="1" dirty="0"/>
              <a:t>Resistance against Eclipse Attacks is the most interesting aspect of Tesseract.</a:t>
            </a:r>
            <a:endParaRPr sz="2200" b="1" dirty="0"/>
          </a:p>
          <a:p>
            <a:pPr marL="0" indent="-423323">
              <a:lnSpc>
                <a:spcPct val="100000"/>
              </a:lnSpc>
              <a:buClr>
                <a:srgbClr val="000000"/>
              </a:buClr>
              <a:buSzPts val="1400"/>
            </a:pPr>
            <a:r>
              <a:rPr lang="en" sz="2200" dirty="0"/>
              <a:t>Tesseract enclave is</a:t>
            </a:r>
            <a:r>
              <a:rPr lang="en" sz="2200" b="1" dirty="0"/>
              <a:t> preloaded with the current difficulty parameter</a:t>
            </a:r>
            <a:r>
              <a:rPr lang="en" sz="2200" dirty="0"/>
              <a:t> of each PoW-based </a:t>
            </a:r>
            <a:r>
              <a:rPr lang="en" sz="2200" dirty="0" smtClean="0"/>
              <a:t>blockchain.</a:t>
            </a:r>
          </a:p>
          <a:p>
            <a:pPr marL="0" indent="-423323">
              <a:lnSpc>
                <a:spcPct val="100000"/>
              </a:lnSpc>
              <a:buClr>
                <a:srgbClr val="000000"/>
              </a:buClr>
              <a:buSzPts val="1400"/>
            </a:pPr>
            <a:r>
              <a:rPr lang="en" sz="2200" dirty="0" smtClean="0"/>
              <a:t>This </a:t>
            </a:r>
            <a:r>
              <a:rPr lang="en" sz="2200" dirty="0"/>
              <a:t>can be further verified by users before using the Tesseract exchange.</a:t>
            </a:r>
            <a:endParaRPr sz="2200" dirty="0"/>
          </a:p>
          <a:p>
            <a:pPr marL="0" indent="-423323">
              <a:lnSpc>
                <a:spcPct val="100000"/>
              </a:lnSpc>
              <a:buClr>
                <a:srgbClr val="000000"/>
              </a:buClr>
              <a:buSzPts val="1400"/>
            </a:pPr>
            <a:r>
              <a:rPr lang="en" sz="2200" dirty="0"/>
              <a:t>Assume adversary </a:t>
            </a:r>
            <a:r>
              <a:rPr lang="en" sz="2200" b="1" dirty="0"/>
              <a:t>A controls &lt; ½ of computational power.</a:t>
            </a:r>
            <a:endParaRPr sz="2200" b="1" dirty="0"/>
          </a:p>
          <a:p>
            <a:pPr marL="0" indent="-423323">
              <a:lnSpc>
                <a:spcPct val="100000"/>
              </a:lnSpc>
              <a:buClr>
                <a:srgbClr val="980000"/>
              </a:buClr>
              <a:buSzPts val="1400"/>
            </a:pPr>
            <a:r>
              <a:rPr lang="en" sz="2200" b="1" dirty="0"/>
              <a:t>A has total control over the network </a:t>
            </a:r>
            <a:endParaRPr sz="2200" b="1" dirty="0"/>
          </a:p>
          <a:p>
            <a:pPr marL="0" indent="0">
              <a:lnSpc>
                <a:spcPct val="100000"/>
              </a:lnSpc>
              <a:buNone/>
            </a:pPr>
            <a:r>
              <a:rPr lang="en" sz="2200" b="1" dirty="0" smtClean="0"/>
              <a:t>Eclipse </a:t>
            </a:r>
            <a:r>
              <a:rPr lang="en" sz="2200" b="1" dirty="0"/>
              <a:t>Attack:</a:t>
            </a:r>
            <a:endParaRPr sz="2200" b="1" dirty="0"/>
          </a:p>
          <a:p>
            <a:pPr marL="0" indent="-423323">
              <a:lnSpc>
                <a:spcPct val="100000"/>
              </a:lnSpc>
              <a:buClr>
                <a:srgbClr val="000000"/>
              </a:buClr>
              <a:buSzPts val="1400"/>
            </a:pPr>
            <a:r>
              <a:rPr lang="en" sz="2200" b="1" dirty="0"/>
              <a:t>A</a:t>
            </a:r>
            <a:r>
              <a:rPr lang="en" sz="2200" dirty="0"/>
              <a:t> cuts the enclave off from the Bitcoin network and presents it with a fake blockchain containing a deposit transaction TX</a:t>
            </a:r>
            <a:r>
              <a:rPr lang="en" sz="2200" baseline="-25000" dirty="0"/>
              <a:t>fake</a:t>
            </a:r>
            <a:endParaRPr sz="2200" baseline="-25000" dirty="0"/>
          </a:p>
          <a:p>
            <a:pPr marL="0" indent="-423323">
              <a:lnSpc>
                <a:spcPct val="100000"/>
              </a:lnSpc>
              <a:buClr>
                <a:schemeClr val="dk2"/>
              </a:buClr>
              <a:buSzPts val="1400"/>
            </a:pPr>
            <a:r>
              <a:rPr lang="en" sz="2200" dirty="0"/>
              <a:t>Tesseract monitors the rate at which blocks are being mined in the network. (e.g. ~10 minutes for bitcoin)</a:t>
            </a:r>
            <a:endParaRPr sz="2200" dirty="0"/>
          </a:p>
          <a:p>
            <a:pPr marL="0" indent="-423323">
              <a:lnSpc>
                <a:spcPct val="100000"/>
              </a:lnSpc>
              <a:buClr>
                <a:schemeClr val="dk2"/>
              </a:buClr>
              <a:buSzPts val="1400"/>
            </a:pPr>
            <a:r>
              <a:rPr lang="en" sz="2200" dirty="0"/>
              <a:t>Fixed </a:t>
            </a:r>
            <a:r>
              <a:rPr lang="en" sz="2200" b="1" dirty="0"/>
              <a:t>difficulty parameter </a:t>
            </a:r>
            <a:r>
              <a:rPr lang="en" sz="2200" dirty="0"/>
              <a:t>-&gt; </a:t>
            </a:r>
            <a:r>
              <a:rPr lang="en" sz="2200" b="1" dirty="0"/>
              <a:t>A </a:t>
            </a:r>
            <a:r>
              <a:rPr lang="en" sz="2200" dirty="0"/>
              <a:t>cannot change the difficulty, and forced to mine at the current difficulty.</a:t>
            </a:r>
            <a:endParaRPr sz="2200" dirty="0"/>
          </a:p>
          <a:p>
            <a:pPr marL="0" indent="-423323">
              <a:lnSpc>
                <a:spcPct val="100000"/>
              </a:lnSpc>
              <a:buClr>
                <a:schemeClr val="dk2"/>
              </a:buClr>
              <a:buSzPts val="1400"/>
            </a:pPr>
            <a:r>
              <a:rPr lang="en" sz="2200" b="1" dirty="0"/>
              <a:t>A </a:t>
            </a:r>
            <a:r>
              <a:rPr lang="en" sz="2200" dirty="0"/>
              <a:t>cannot mine at the required rate ( since </a:t>
            </a:r>
            <a:r>
              <a:rPr lang="en" sz="2200" b="1" dirty="0"/>
              <a:t>A</a:t>
            </a:r>
            <a:r>
              <a:rPr lang="en" sz="2200" dirty="0"/>
              <a:t> controls &lt; ½ of computational power of main network).</a:t>
            </a:r>
            <a:endParaRPr sz="2200" dirty="0"/>
          </a:p>
          <a:p>
            <a:pPr marL="0" indent="-423323">
              <a:lnSpc>
                <a:spcPct val="100000"/>
              </a:lnSpc>
              <a:buClr>
                <a:schemeClr val="dk2"/>
              </a:buClr>
              <a:buSzPts val="1400"/>
            </a:pPr>
            <a:r>
              <a:rPr lang="en" sz="2200" dirty="0"/>
              <a:t>TEE has a </a:t>
            </a:r>
            <a:r>
              <a:rPr lang="en" sz="2200" dirty="0" smtClean="0"/>
              <a:t>trusted clock</a:t>
            </a:r>
            <a:r>
              <a:rPr lang="en" sz="2200" dirty="0"/>
              <a:t>. </a:t>
            </a:r>
            <a:r>
              <a:rPr lang="en" sz="2200" b="1" dirty="0"/>
              <a:t>Attack is detected by Tesseract</a:t>
            </a:r>
            <a:r>
              <a:rPr lang="en" sz="2200" dirty="0"/>
              <a:t>.</a:t>
            </a:r>
            <a:endParaRPr sz="2200" dirty="0"/>
          </a:p>
        </p:txBody>
      </p:sp>
      <p:sp>
        <p:nvSpPr>
          <p:cNvPr id="804" name="Google Shape;804;p45"/>
          <p:cNvSpPr txBox="1">
            <a:spLocks noGrp="1"/>
          </p:cNvSpPr>
          <p:nvPr>
            <p:ph type="title"/>
          </p:nvPr>
        </p:nvSpPr>
        <p:spPr>
          <a:xfrm>
            <a:off x="415600" y="0"/>
            <a:ext cx="11360800" cy="831200"/>
          </a:xfrm>
          <a:prstGeom prst="rect">
            <a:avLst/>
          </a:prstGeom>
        </p:spPr>
        <p:txBody>
          <a:bodyPr spcFirstLastPara="1" wrap="square" lIns="121897" tIns="121897" rIns="121897" bIns="121897" anchor="t" anchorCtr="0">
            <a:noAutofit/>
          </a:bodyPr>
          <a:lstStyle/>
          <a:p>
            <a:pPr algn="l">
              <a:buClr>
                <a:schemeClr val="dk2"/>
              </a:buClr>
              <a:buSzPts val="1100"/>
            </a:pPr>
            <a:r>
              <a:rPr lang="en" dirty="0"/>
              <a:t>Tesseract - Eclipse Attacks</a:t>
            </a:r>
            <a:endParaRPr dirty="0"/>
          </a:p>
        </p:txBody>
      </p:sp>
      <p:sp>
        <p:nvSpPr>
          <p:cNvPr id="4" name="Title 2">
            <a:extLst>
              <a:ext uri="{FF2B5EF4-FFF2-40B4-BE49-F238E27FC236}">
                <a16:creationId xmlns:a16="http://schemas.microsoft.com/office/drawing/2014/main" xmlns="" id="{37CC67A0-370D-4BF8-856F-A67BDB78CA41}"/>
              </a:ext>
            </a:extLst>
          </p:cNvPr>
          <p:cNvSpPr txBox="1">
            <a:spLocks/>
          </p:cNvSpPr>
          <p:nvPr/>
        </p:nvSpPr>
        <p:spPr>
          <a:xfrm>
            <a:off x="0" y="9145"/>
            <a:ext cx="12192000" cy="850392"/>
          </a:xfrm>
          <a:prstGeom prst="rect">
            <a:avLst/>
          </a:prstGeom>
        </p:spPr>
        <p:txBody>
          <a:bodyPr spcFirstLastPara="1" wrap="square" lIns="121897" tIns="121897" rIns="121897" bIns="121897" anchor="t" anchorCtr="0">
            <a:noAutofit/>
          </a:bodyPr>
          <a:lstStyle/>
          <a:p>
            <a:pPr lvl="0" algn="ctr">
              <a:lnSpc>
                <a:spcPct val="90000"/>
              </a:lnSpc>
              <a:buSzPts val="3000"/>
            </a:pPr>
            <a:r>
              <a:rPr lang="en" sz="2800" b="1" dirty="0" smtClean="0"/>
              <a:t>Tesseract (CCS ’19)</a:t>
            </a:r>
            <a:endParaRPr kumimoji="0" lang="en-GB" sz="2800" b="1" i="0" u="none" strike="noStrike" kern="1200" cap="none" spc="0" normalizeH="0" baseline="0" noProof="0" dirty="0">
              <a:ln>
                <a:noFill/>
              </a:ln>
              <a:effectLst/>
              <a:uLnTx/>
              <a:uFillTx/>
              <a:latin typeface="Arial Rounded MT Bold" charset="0"/>
              <a:ea typeface="Arial Rounded MT Bold" charset="0"/>
              <a:cs typeface="Arial Rounded MT Bold"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5"/>
          <p:cNvSpPr txBox="1">
            <a:spLocks noGrp="1"/>
          </p:cNvSpPr>
          <p:nvPr>
            <p:ph type="body" idx="1"/>
          </p:nvPr>
        </p:nvSpPr>
        <p:spPr>
          <a:xfrm>
            <a:off x="415600" y="1068700"/>
            <a:ext cx="11360800" cy="4341500"/>
          </a:xfrm>
          <a:prstGeom prst="rect">
            <a:avLst/>
          </a:prstGeom>
        </p:spPr>
        <p:txBody>
          <a:bodyPr spcFirstLastPara="1" wrap="square" lIns="121897" tIns="121897" rIns="121897" bIns="121897" anchor="t" anchorCtr="0">
            <a:noAutofit/>
          </a:bodyPr>
          <a:lstStyle/>
          <a:p>
            <a:pPr marL="0" indent="0">
              <a:buNone/>
            </a:pPr>
            <a:r>
              <a:rPr lang="en-US" sz="2400" b="1" dirty="0" smtClean="0">
                <a:solidFill>
                  <a:srgbClr val="000000"/>
                </a:solidFill>
              </a:rPr>
              <a:t>References</a:t>
            </a:r>
          </a:p>
          <a:p>
            <a:pPr marL="0" indent="0">
              <a:buNone/>
            </a:pPr>
            <a:endParaRPr lang="en-US" sz="2400" b="1" dirty="0" smtClean="0">
              <a:solidFill>
                <a:srgbClr val="000000"/>
              </a:solidFill>
            </a:endParaRPr>
          </a:p>
          <a:p>
            <a:r>
              <a:rPr lang="en-US" sz="2400" dirty="0" smtClean="0">
                <a:hlinkClick r:id="rId3"/>
              </a:rPr>
              <a:t>https://www.sciencedirect.com/science/article/pii/S0167739X17318332?casa_token=-Os8D6Mop7AAAAAA:NU-biO_avee1LRnqJ-6Aycw3yoQWhcWle0WdXaha3O-Dl2qPgl6EBZ0laOiJQQPpyi_6lVZ_ig8</a:t>
            </a:r>
            <a:endParaRPr lang="en-US" sz="2400" dirty="0" smtClean="0"/>
          </a:p>
          <a:p>
            <a:r>
              <a:rPr lang="en-US" sz="2400" dirty="0" smtClean="0">
                <a:hlinkClick r:id="rId4"/>
              </a:rPr>
              <a:t>https://ieeexplore.ieee.org/abstract/document/8369416?casa_token=Y4DlRAdrVA0AAAAA:AsbmBNQugd6EcGIN_JKgcqI8AThFdIyhSCIkAiwO3JL6nVWrAeZDHyj4oyqxQ475ZO8saES-ReI</a:t>
            </a:r>
            <a:endParaRPr lang="en-US" sz="2400" dirty="0" smtClean="0"/>
          </a:p>
          <a:p>
            <a:r>
              <a:rPr lang="en-US" sz="2400" dirty="0" smtClean="0">
                <a:hlinkClick r:id="rId5"/>
              </a:rPr>
              <a:t>https://link.springer.com/chapter/10.1007/978-3-662-45472-5_28</a:t>
            </a:r>
            <a:endParaRPr lang="en-US" sz="2400" dirty="0" smtClean="0"/>
          </a:p>
          <a:p>
            <a:r>
              <a:rPr lang="en-US" sz="2400" dirty="0" smtClean="0">
                <a:hlinkClick r:id="rId6"/>
              </a:rPr>
              <a:t>https://www.usenix.org/system/files/conference/usenixsecurity15/sec15-paper-heilman.pdf</a:t>
            </a:r>
            <a:endParaRPr lang="en-US" sz="2400" dirty="0" smtClean="0"/>
          </a:p>
          <a:p>
            <a:r>
              <a:rPr lang="en-US" sz="2400" dirty="0" smtClean="0">
                <a:hlinkClick r:id="rId7"/>
              </a:rPr>
              <a:t>https://link.springer.com/chapter/10.1007/978-3-030-43725-1_13</a:t>
            </a:r>
            <a:endParaRPr lang="en-US" sz="2400" dirty="0" smtClean="0"/>
          </a:p>
          <a:p>
            <a:pPr marL="0" indent="0">
              <a:buNone/>
            </a:pPr>
            <a:endParaRPr sz="2400" b="1" dirty="0">
              <a:solidFill>
                <a:srgbClr val="000000"/>
              </a:solidFill>
            </a:endParaRPr>
          </a:p>
        </p:txBody>
      </p:sp>
      <p:sp>
        <p:nvSpPr>
          <p:cNvPr id="804" name="Google Shape;804;p45"/>
          <p:cNvSpPr txBox="1">
            <a:spLocks noGrp="1"/>
          </p:cNvSpPr>
          <p:nvPr>
            <p:ph type="title"/>
          </p:nvPr>
        </p:nvSpPr>
        <p:spPr>
          <a:xfrm>
            <a:off x="415600" y="0"/>
            <a:ext cx="11360800" cy="831200"/>
          </a:xfrm>
          <a:prstGeom prst="rect">
            <a:avLst/>
          </a:prstGeom>
        </p:spPr>
        <p:txBody>
          <a:bodyPr spcFirstLastPara="1" wrap="square" lIns="121897" tIns="121897" rIns="121897" bIns="121897" anchor="t" anchorCtr="0">
            <a:noAutofit/>
          </a:bodyPr>
          <a:lstStyle/>
          <a:p>
            <a:pPr algn="l">
              <a:buClr>
                <a:schemeClr val="dk2"/>
              </a:buClr>
              <a:buSzPts val="1100"/>
            </a:pPr>
            <a:r>
              <a:rPr lang="en" dirty="0"/>
              <a:t>Tesseract - Eclipse Attacks</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a:latin typeface="Arial Rounded MT Bold"/>
              </a:rPr>
              <a:t>Common Risk: 51% vulnerability </a:t>
            </a:r>
            <a:endParaRPr lang="en-US"/>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grpSp>
        <p:nvGrpSpPr>
          <p:cNvPr id="55" name="Group 54">
            <a:extLst>
              <a:ext uri="{FF2B5EF4-FFF2-40B4-BE49-F238E27FC236}">
                <a16:creationId xmlns:a16="http://schemas.microsoft.com/office/drawing/2014/main" xmlns="" id="{E9C25818-E405-467B-B452-6E03C15D20E1}"/>
              </a:ext>
            </a:extLst>
          </p:cNvPr>
          <p:cNvGrpSpPr/>
          <p:nvPr/>
        </p:nvGrpSpPr>
        <p:grpSpPr>
          <a:xfrm>
            <a:off x="319706" y="2742400"/>
            <a:ext cx="10664508" cy="1753181"/>
            <a:chOff x="296439" y="1928049"/>
            <a:chExt cx="10664508" cy="1753181"/>
          </a:xfrm>
        </p:grpSpPr>
        <p:sp>
          <p:nvSpPr>
            <p:cNvPr id="5" name="Rectangle: Rounded Corners 4">
              <a:extLst>
                <a:ext uri="{FF2B5EF4-FFF2-40B4-BE49-F238E27FC236}">
                  <a16:creationId xmlns:a16="http://schemas.microsoft.com/office/drawing/2014/main" xmlns="" id="{CEE3E8E8-AB73-4998-93DF-A2104DB747E7}"/>
                </a:ext>
              </a:extLst>
            </p:cNvPr>
            <p:cNvSpPr/>
            <p:nvPr/>
          </p:nvSpPr>
          <p:spPr>
            <a:xfrm>
              <a:off x="296439" y="1928049"/>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10</a:t>
              </a:r>
            </a:p>
          </p:txBody>
        </p:sp>
        <p:sp>
          <p:nvSpPr>
            <p:cNvPr id="6" name="Rectangle: Rounded Corners 5">
              <a:extLst>
                <a:ext uri="{FF2B5EF4-FFF2-40B4-BE49-F238E27FC236}">
                  <a16:creationId xmlns:a16="http://schemas.microsoft.com/office/drawing/2014/main" xmlns="" id="{0CCCBD27-8D07-4F52-B86B-0AE641DFA00B}"/>
                </a:ext>
              </a:extLst>
            </p:cNvPr>
            <p:cNvSpPr/>
            <p:nvPr/>
          </p:nvSpPr>
          <p:spPr>
            <a:xfrm>
              <a:off x="2618503"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7" name="Rectangle: Rounded Corners 6">
              <a:extLst>
                <a:ext uri="{FF2B5EF4-FFF2-40B4-BE49-F238E27FC236}">
                  <a16:creationId xmlns:a16="http://schemas.microsoft.com/office/drawing/2014/main" xmlns="" id="{1782D36E-543D-4BA7-B22D-E855A21BEA46}"/>
                </a:ext>
              </a:extLst>
            </p:cNvPr>
            <p:cNvSpPr/>
            <p:nvPr/>
          </p:nvSpPr>
          <p:spPr>
            <a:xfrm>
              <a:off x="4939404"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8" name="Rectangle: Rounded Corners 7">
              <a:extLst>
                <a:ext uri="{FF2B5EF4-FFF2-40B4-BE49-F238E27FC236}">
                  <a16:creationId xmlns:a16="http://schemas.microsoft.com/office/drawing/2014/main" xmlns="" id="{755DD465-1848-45DF-9DBC-9CBD96A9DAD7}"/>
                </a:ext>
              </a:extLst>
            </p:cNvPr>
            <p:cNvSpPr/>
            <p:nvPr/>
          </p:nvSpPr>
          <p:spPr>
            <a:xfrm>
              <a:off x="7260305" y="1929212"/>
              <a:ext cx="1355311" cy="645663"/>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9" name="Rectangle: Rounded Corners 8">
              <a:extLst>
                <a:ext uri="{FF2B5EF4-FFF2-40B4-BE49-F238E27FC236}">
                  <a16:creationId xmlns:a16="http://schemas.microsoft.com/office/drawing/2014/main" xmlns="" id="{22D55E50-F490-486E-BF64-80C01957A07F}"/>
                </a:ext>
              </a:extLst>
            </p:cNvPr>
            <p:cNvSpPr/>
            <p:nvPr/>
          </p:nvSpPr>
          <p:spPr>
            <a:xfrm>
              <a:off x="2618503"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11'</a:t>
              </a:r>
            </a:p>
          </p:txBody>
        </p:sp>
        <p:sp>
          <p:nvSpPr>
            <p:cNvPr id="10" name="Rectangle: Rounded Corners 9">
              <a:extLst>
                <a:ext uri="{FF2B5EF4-FFF2-40B4-BE49-F238E27FC236}">
                  <a16:creationId xmlns:a16="http://schemas.microsoft.com/office/drawing/2014/main" xmlns="" id="{102BF3D0-00F9-45CC-B457-6F32A632C8BC}"/>
                </a:ext>
              </a:extLst>
            </p:cNvPr>
            <p:cNvSpPr/>
            <p:nvPr/>
          </p:nvSpPr>
          <p:spPr>
            <a:xfrm>
              <a:off x="4939404"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12'</a:t>
              </a:r>
            </a:p>
          </p:txBody>
        </p:sp>
        <p:sp>
          <p:nvSpPr>
            <p:cNvPr id="12" name="Arrow: Right 11">
              <a:extLst>
                <a:ext uri="{FF2B5EF4-FFF2-40B4-BE49-F238E27FC236}">
                  <a16:creationId xmlns:a16="http://schemas.microsoft.com/office/drawing/2014/main" xmlns="" id="{42D0C42C-6C2F-4808-B286-E1F2BEC89472}"/>
                </a:ext>
              </a:extLst>
            </p:cNvPr>
            <p:cNvSpPr/>
            <p:nvPr/>
          </p:nvSpPr>
          <p:spPr>
            <a:xfrm>
              <a:off x="1651375" y="2046591"/>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xmlns="" id="{F04918D9-0D7E-4D08-B869-8B4EC8AA159F}"/>
                </a:ext>
              </a:extLst>
            </p:cNvPr>
            <p:cNvSpPr/>
            <p:nvPr/>
          </p:nvSpPr>
          <p:spPr>
            <a:xfrm>
              <a:off x="3972275" y="2046590"/>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xmlns="" id="{D598A9CB-C0A0-4720-9C0F-D446EDDFBC2C}"/>
                </a:ext>
              </a:extLst>
            </p:cNvPr>
            <p:cNvSpPr/>
            <p:nvPr/>
          </p:nvSpPr>
          <p:spPr>
            <a:xfrm>
              <a:off x="6281542" y="2046590"/>
              <a:ext cx="977221"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xmlns="" id="{0B8CB362-E26F-4621-8E2A-E7774A2E3BB3}"/>
                </a:ext>
              </a:extLst>
            </p:cNvPr>
            <p:cNvSpPr/>
            <p:nvPr/>
          </p:nvSpPr>
          <p:spPr>
            <a:xfrm>
              <a:off x="3972274"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xmlns="" id="{DCEE875F-69B7-481A-BF32-58E67175BD17}"/>
                </a:ext>
              </a:extLst>
            </p:cNvPr>
            <p:cNvSpPr/>
            <p:nvPr/>
          </p:nvSpPr>
          <p:spPr>
            <a:xfrm>
              <a:off x="7271938" y="3034403"/>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13'</a:t>
              </a:r>
            </a:p>
          </p:txBody>
        </p:sp>
        <p:sp>
          <p:nvSpPr>
            <p:cNvPr id="52" name="Arrow: Right 51">
              <a:extLst>
                <a:ext uri="{FF2B5EF4-FFF2-40B4-BE49-F238E27FC236}">
                  <a16:creationId xmlns:a16="http://schemas.microsoft.com/office/drawing/2014/main" xmlns="" id="{DA3EBDE6-2AC5-4548-A86B-11FE1084E81F}"/>
                </a:ext>
              </a:extLst>
            </p:cNvPr>
            <p:cNvSpPr/>
            <p:nvPr/>
          </p:nvSpPr>
          <p:spPr>
            <a:xfrm>
              <a:off x="6281541"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xmlns="" id="{34D8FC89-9912-44DB-8DEE-75A0D54AA6B9}"/>
                </a:ext>
              </a:extLst>
            </p:cNvPr>
            <p:cNvSpPr/>
            <p:nvPr/>
          </p:nvSpPr>
          <p:spPr>
            <a:xfrm>
              <a:off x="9605636" y="3035567"/>
              <a:ext cx="1355311" cy="6456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cs typeface="Calibri"/>
                </a:rPr>
                <a:t>Block 14'</a:t>
              </a:r>
            </a:p>
          </p:txBody>
        </p:sp>
        <p:sp>
          <p:nvSpPr>
            <p:cNvPr id="54" name="Arrow: Right 53">
              <a:extLst>
                <a:ext uri="{FF2B5EF4-FFF2-40B4-BE49-F238E27FC236}">
                  <a16:creationId xmlns:a16="http://schemas.microsoft.com/office/drawing/2014/main" xmlns="" id="{068F1966-C3CB-45DA-BC71-BA7259F4B19F}"/>
                </a:ext>
              </a:extLst>
            </p:cNvPr>
            <p:cNvSpPr/>
            <p:nvPr/>
          </p:nvSpPr>
          <p:spPr>
            <a:xfrm>
              <a:off x="8625708" y="3116879"/>
              <a:ext cx="977221" cy="482793"/>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Bent-Up 28">
              <a:extLst>
                <a:ext uri="{FF2B5EF4-FFF2-40B4-BE49-F238E27FC236}">
                  <a16:creationId xmlns:a16="http://schemas.microsoft.com/office/drawing/2014/main" xmlns="" id="{5B003E5A-FE9E-42D1-9CD3-D74C3941B04C}"/>
                </a:ext>
              </a:extLst>
            </p:cNvPr>
            <p:cNvSpPr/>
            <p:nvPr/>
          </p:nvSpPr>
          <p:spPr>
            <a:xfrm rot="5400000">
              <a:off x="1224227" y="2211444"/>
              <a:ext cx="1029570" cy="1785755"/>
            </a:xfrm>
            <a:prstGeom prst="bentUp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TextBox 64">
            <a:extLst>
              <a:ext uri="{FF2B5EF4-FFF2-40B4-BE49-F238E27FC236}">
                <a16:creationId xmlns:a16="http://schemas.microsoft.com/office/drawing/2014/main" xmlns="" id="{25BC658A-9B14-4D4A-B805-BC18792B622D}"/>
              </a:ext>
            </a:extLst>
          </p:cNvPr>
          <p:cNvSpPr txBox="1"/>
          <p:nvPr/>
        </p:nvSpPr>
        <p:spPr>
          <a:xfrm>
            <a:off x="9261499" y="856233"/>
            <a:ext cx="20800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Coins</a:t>
            </a:r>
            <a:endParaRPr lang="en-US" sz="2400" b="1" dirty="0">
              <a:solidFill>
                <a:srgbClr val="00B050"/>
              </a:solidFill>
              <a:cs typeface="Calibri"/>
            </a:endParaRPr>
          </a:p>
        </p:txBody>
      </p:sp>
      <p:sp>
        <p:nvSpPr>
          <p:cNvPr id="66" name="TextBox 65">
            <a:extLst>
              <a:ext uri="{FF2B5EF4-FFF2-40B4-BE49-F238E27FC236}">
                <a16:creationId xmlns:a16="http://schemas.microsoft.com/office/drawing/2014/main" xmlns="" id="{89649C3A-0D25-4190-B636-9607F3BCDB49}"/>
              </a:ext>
            </a:extLst>
          </p:cNvPr>
          <p:cNvSpPr txBox="1"/>
          <p:nvPr/>
        </p:nvSpPr>
        <p:spPr>
          <a:xfrm>
            <a:off x="9104445" y="6044812"/>
            <a:ext cx="208008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Coins</a:t>
            </a:r>
            <a:endParaRPr lang="en-US" dirty="0">
              <a:solidFill>
                <a:srgbClr val="00B050"/>
              </a:solidFill>
              <a:cs typeface="Calibri" panose="020F0502020204030204"/>
            </a:endParaRPr>
          </a:p>
        </p:txBody>
      </p:sp>
      <p:pic>
        <p:nvPicPr>
          <p:cNvPr id="67" name="Picture 67" descr="A picture containing text&#10;&#10;Description automatically generated">
            <a:extLst>
              <a:ext uri="{FF2B5EF4-FFF2-40B4-BE49-F238E27FC236}">
                <a16:creationId xmlns:a16="http://schemas.microsoft.com/office/drawing/2014/main" xmlns="" id="{47ADE88F-7890-4885-9B20-E1A4B7CB165E}"/>
              </a:ext>
            </a:extLst>
          </p:cNvPr>
          <p:cNvPicPr>
            <a:picLocks noChangeAspect="1"/>
          </p:cNvPicPr>
          <p:nvPr/>
        </p:nvPicPr>
        <p:blipFill rotWithShape="1">
          <a:blip r:embed="rId2"/>
          <a:srcRect l="15059" t="9170" r="16706" b="13319"/>
          <a:stretch/>
        </p:blipFill>
        <p:spPr>
          <a:xfrm flipH="1">
            <a:off x="6567887" y="4689790"/>
            <a:ext cx="1689850" cy="2067218"/>
          </a:xfrm>
          <a:prstGeom prst="rect">
            <a:avLst/>
          </a:prstGeom>
        </p:spPr>
      </p:pic>
      <p:pic>
        <p:nvPicPr>
          <p:cNvPr id="68" name="Picture 68" descr="A picture containing text, vector graphics&#10;&#10;Description automatically generated">
            <a:extLst>
              <a:ext uri="{FF2B5EF4-FFF2-40B4-BE49-F238E27FC236}">
                <a16:creationId xmlns:a16="http://schemas.microsoft.com/office/drawing/2014/main" xmlns="" id="{3856E529-F2F0-4A5D-AACE-E8F831EC8CEB}"/>
              </a:ext>
            </a:extLst>
          </p:cNvPr>
          <p:cNvPicPr>
            <a:picLocks noChangeAspect="1"/>
          </p:cNvPicPr>
          <p:nvPr/>
        </p:nvPicPr>
        <p:blipFill rotWithShape="1">
          <a:blip r:embed="rId3"/>
          <a:srcRect l="20613" t="10031" r="22563" b="-313"/>
          <a:stretch/>
        </p:blipFill>
        <p:spPr>
          <a:xfrm>
            <a:off x="7555616" y="879572"/>
            <a:ext cx="677715" cy="956975"/>
          </a:xfrm>
          <a:prstGeom prst="rect">
            <a:avLst/>
          </a:prstGeom>
        </p:spPr>
      </p:pic>
      <p:pic>
        <p:nvPicPr>
          <p:cNvPr id="69" name="Picture 69" descr="Icon&#10;&#10;Description automatically generated">
            <a:extLst>
              <a:ext uri="{FF2B5EF4-FFF2-40B4-BE49-F238E27FC236}">
                <a16:creationId xmlns:a16="http://schemas.microsoft.com/office/drawing/2014/main" xmlns="" id="{E693C603-E967-4CC3-BA49-184B8D63D3BD}"/>
              </a:ext>
            </a:extLst>
          </p:cNvPr>
          <p:cNvPicPr>
            <a:picLocks noChangeAspect="1"/>
          </p:cNvPicPr>
          <p:nvPr/>
        </p:nvPicPr>
        <p:blipFill rotWithShape="1">
          <a:blip r:embed="rId4"/>
          <a:srcRect l="23720" t="12575" r="22372" b="269"/>
          <a:stretch/>
        </p:blipFill>
        <p:spPr>
          <a:xfrm>
            <a:off x="6975172" y="1148362"/>
            <a:ext cx="816591" cy="959604"/>
          </a:xfrm>
          <a:prstGeom prst="rect">
            <a:avLst/>
          </a:prstGeom>
        </p:spPr>
      </p:pic>
      <p:pic>
        <p:nvPicPr>
          <p:cNvPr id="70" name="Picture 70" descr="Icon&#10;&#10;Description automatically generated">
            <a:extLst>
              <a:ext uri="{FF2B5EF4-FFF2-40B4-BE49-F238E27FC236}">
                <a16:creationId xmlns:a16="http://schemas.microsoft.com/office/drawing/2014/main" xmlns="" id="{50A5BD63-60A2-4172-B60A-8AC6B4AC6DF2}"/>
              </a:ext>
            </a:extLst>
          </p:cNvPr>
          <p:cNvPicPr>
            <a:picLocks noChangeAspect="1"/>
          </p:cNvPicPr>
          <p:nvPr/>
        </p:nvPicPr>
        <p:blipFill rotWithShape="1">
          <a:blip r:embed="rId5"/>
          <a:srcRect l="15522" t="7123" r="15224" b="7759"/>
          <a:stretch/>
        </p:blipFill>
        <p:spPr>
          <a:xfrm>
            <a:off x="8054696" y="1067571"/>
            <a:ext cx="882294" cy="1127275"/>
          </a:xfrm>
          <a:prstGeom prst="rect">
            <a:avLst/>
          </a:prstGeom>
        </p:spPr>
      </p:pic>
      <p:pic>
        <p:nvPicPr>
          <p:cNvPr id="11" name="Picture 12" descr="A picture containing text, gear&#10;&#10;Description automatically generated">
            <a:extLst>
              <a:ext uri="{FF2B5EF4-FFF2-40B4-BE49-F238E27FC236}">
                <a16:creationId xmlns:a16="http://schemas.microsoft.com/office/drawing/2014/main" xmlns="" id="{ACFA1777-EFB8-4958-98C2-7437EA3C5928}"/>
              </a:ext>
            </a:extLst>
          </p:cNvPr>
          <p:cNvPicPr>
            <a:picLocks noChangeAspect="1"/>
          </p:cNvPicPr>
          <p:nvPr/>
        </p:nvPicPr>
        <p:blipFill>
          <a:blip r:embed="rId6"/>
          <a:stretch>
            <a:fillRect/>
          </a:stretch>
        </p:blipFill>
        <p:spPr>
          <a:xfrm>
            <a:off x="9145164" y="4570463"/>
            <a:ext cx="1591476" cy="939580"/>
          </a:xfrm>
          <a:prstGeom prst="rect">
            <a:avLst/>
          </a:prstGeom>
        </p:spPr>
      </p:pic>
      <p:pic>
        <p:nvPicPr>
          <p:cNvPr id="33" name="Picture 12" descr="A picture containing text, cup, coffee&#10;&#10;Description automatically generated">
            <a:extLst>
              <a:ext uri="{FF2B5EF4-FFF2-40B4-BE49-F238E27FC236}">
                <a16:creationId xmlns:a16="http://schemas.microsoft.com/office/drawing/2014/main" xmlns="" id="{6DDE8A0D-4352-4704-A763-E35954B1B45E}"/>
              </a:ext>
            </a:extLst>
          </p:cNvPr>
          <p:cNvPicPr>
            <a:picLocks noChangeAspect="1"/>
          </p:cNvPicPr>
          <p:nvPr/>
        </p:nvPicPr>
        <p:blipFill>
          <a:blip r:embed="rId6"/>
          <a:stretch>
            <a:fillRect/>
          </a:stretch>
        </p:blipFill>
        <p:spPr>
          <a:xfrm>
            <a:off x="10093301" y="4931103"/>
            <a:ext cx="1393705" cy="794162"/>
          </a:xfrm>
          <a:prstGeom prst="rect">
            <a:avLst/>
          </a:prstGeom>
        </p:spPr>
      </p:pic>
      <p:pic>
        <p:nvPicPr>
          <p:cNvPr id="34" name="Picture 12" descr="A picture containing text, cup, coffee&#10;&#10;Description automatically generated">
            <a:extLst>
              <a:ext uri="{FF2B5EF4-FFF2-40B4-BE49-F238E27FC236}">
                <a16:creationId xmlns:a16="http://schemas.microsoft.com/office/drawing/2014/main" xmlns="" id="{A8D5559A-C977-4564-B365-D5FCE5E5B60D}"/>
              </a:ext>
            </a:extLst>
          </p:cNvPr>
          <p:cNvPicPr>
            <a:picLocks noChangeAspect="1"/>
          </p:cNvPicPr>
          <p:nvPr/>
        </p:nvPicPr>
        <p:blipFill>
          <a:blip r:embed="rId6"/>
          <a:stretch>
            <a:fillRect/>
          </a:stretch>
        </p:blipFill>
        <p:spPr>
          <a:xfrm>
            <a:off x="8761254" y="5169593"/>
            <a:ext cx="1579842" cy="910496"/>
          </a:xfrm>
          <a:prstGeom prst="rect">
            <a:avLst/>
          </a:prstGeom>
        </p:spPr>
      </p:pic>
      <p:pic>
        <p:nvPicPr>
          <p:cNvPr id="13" name="Picture 13" descr="A picture containing text, gear&#10;&#10;Description automatically generated">
            <a:extLst>
              <a:ext uri="{FF2B5EF4-FFF2-40B4-BE49-F238E27FC236}">
                <a16:creationId xmlns:a16="http://schemas.microsoft.com/office/drawing/2014/main" xmlns="" id="{1F0E2872-EC0E-4E91-9B54-EE6AEDD90E40}"/>
              </a:ext>
            </a:extLst>
          </p:cNvPr>
          <p:cNvPicPr>
            <a:picLocks noChangeAspect="1"/>
          </p:cNvPicPr>
          <p:nvPr/>
        </p:nvPicPr>
        <p:blipFill>
          <a:blip r:embed="rId6"/>
          <a:stretch>
            <a:fillRect/>
          </a:stretch>
        </p:blipFill>
        <p:spPr>
          <a:xfrm>
            <a:off x="9412736" y="1272341"/>
            <a:ext cx="1783430" cy="1021015"/>
          </a:xfrm>
          <a:prstGeom prst="rect">
            <a:avLst/>
          </a:prstGeom>
        </p:spPr>
      </p:pic>
    </p:spTree>
    <p:extLst>
      <p:ext uri="{BB962C8B-B14F-4D97-AF65-F5344CB8AC3E}">
        <p14:creationId xmlns:p14="http://schemas.microsoft.com/office/powerpoint/2010/main" val="800388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Common Risk: Private key security </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sp>
        <p:nvSpPr>
          <p:cNvPr id="65" name="TextBox 64">
            <a:extLst>
              <a:ext uri="{FF2B5EF4-FFF2-40B4-BE49-F238E27FC236}">
                <a16:creationId xmlns:a16="http://schemas.microsoft.com/office/drawing/2014/main" xmlns="" id="{25BC658A-9B14-4D4A-B805-BC18792B622D}"/>
              </a:ext>
            </a:extLst>
          </p:cNvPr>
          <p:cNvSpPr txBox="1"/>
          <p:nvPr/>
        </p:nvSpPr>
        <p:spPr>
          <a:xfrm>
            <a:off x="146584" y="5719073"/>
            <a:ext cx="132390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Alice</a:t>
            </a:r>
            <a:endParaRPr lang="en-US" sz="2400" b="1" dirty="0">
              <a:solidFill>
                <a:srgbClr val="00B050"/>
              </a:solidFill>
              <a:cs typeface="Calibri"/>
            </a:endParaRPr>
          </a:p>
        </p:txBody>
      </p:sp>
      <p:sp>
        <p:nvSpPr>
          <p:cNvPr id="66" name="TextBox 65">
            <a:extLst>
              <a:ext uri="{FF2B5EF4-FFF2-40B4-BE49-F238E27FC236}">
                <a16:creationId xmlns:a16="http://schemas.microsoft.com/office/drawing/2014/main" xmlns="" id="{89649C3A-0D25-4190-B636-9607F3BCDB49}"/>
              </a:ext>
            </a:extLst>
          </p:cNvPr>
          <p:cNvSpPr txBox="1"/>
          <p:nvPr/>
        </p:nvSpPr>
        <p:spPr>
          <a:xfrm>
            <a:off x="10459758" y="5684171"/>
            <a:ext cx="138207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00B050"/>
                </a:solidFill>
              </a:rPr>
              <a:t>Bob</a:t>
            </a:r>
            <a:endParaRPr lang="en-US" dirty="0">
              <a:solidFill>
                <a:srgbClr val="00B050"/>
              </a:solidFill>
              <a:cs typeface="Calibri" panose="020F0502020204030204"/>
            </a:endParaRPr>
          </a:p>
        </p:txBody>
      </p:sp>
      <p:pic>
        <p:nvPicPr>
          <p:cNvPr id="68" name="Picture 68" descr="A picture containing text, vector graphics&#10;&#10;Description automatically generated">
            <a:extLst>
              <a:ext uri="{FF2B5EF4-FFF2-40B4-BE49-F238E27FC236}">
                <a16:creationId xmlns:a16="http://schemas.microsoft.com/office/drawing/2014/main" xmlns="" id="{3856E529-F2F0-4A5D-AACE-E8F831EC8CEB}"/>
              </a:ext>
            </a:extLst>
          </p:cNvPr>
          <p:cNvPicPr>
            <a:picLocks noChangeAspect="1"/>
          </p:cNvPicPr>
          <p:nvPr/>
        </p:nvPicPr>
        <p:blipFill rotWithShape="1">
          <a:blip r:embed="rId2"/>
          <a:srcRect l="20613" t="10031" r="22563" b="-313"/>
          <a:stretch/>
        </p:blipFill>
        <p:spPr>
          <a:xfrm>
            <a:off x="284623" y="4148611"/>
            <a:ext cx="1049989" cy="1486303"/>
          </a:xfrm>
          <a:prstGeom prst="rect">
            <a:avLst/>
          </a:prstGeom>
        </p:spPr>
      </p:pic>
      <p:pic>
        <p:nvPicPr>
          <p:cNvPr id="70" name="Picture 70" descr="Icon&#10;&#10;Description automatically generated">
            <a:extLst>
              <a:ext uri="{FF2B5EF4-FFF2-40B4-BE49-F238E27FC236}">
                <a16:creationId xmlns:a16="http://schemas.microsoft.com/office/drawing/2014/main" xmlns="" id="{50A5BD63-60A2-4172-B60A-8AC6B4AC6DF2}"/>
              </a:ext>
            </a:extLst>
          </p:cNvPr>
          <p:cNvPicPr>
            <a:picLocks noChangeAspect="1"/>
          </p:cNvPicPr>
          <p:nvPr/>
        </p:nvPicPr>
        <p:blipFill rotWithShape="1">
          <a:blip r:embed="rId3"/>
          <a:srcRect l="15522" t="7123" r="15224" b="7759"/>
          <a:stretch/>
        </p:blipFill>
        <p:spPr>
          <a:xfrm>
            <a:off x="10567552" y="4150472"/>
            <a:ext cx="1173133" cy="1493733"/>
          </a:xfrm>
          <a:prstGeom prst="rect">
            <a:avLst/>
          </a:prstGeom>
        </p:spPr>
      </p:pic>
      <p:sp>
        <p:nvSpPr>
          <p:cNvPr id="16" name="Arrow: Right 15">
            <a:extLst>
              <a:ext uri="{FF2B5EF4-FFF2-40B4-BE49-F238E27FC236}">
                <a16:creationId xmlns:a16="http://schemas.microsoft.com/office/drawing/2014/main" xmlns="" id="{7407B581-4CA7-45D7-A149-CCE9CE3FC891}"/>
              </a:ext>
            </a:extLst>
          </p:cNvPr>
          <p:cNvSpPr/>
          <p:nvPr/>
        </p:nvSpPr>
        <p:spPr>
          <a:xfrm>
            <a:off x="3187009" y="3704378"/>
            <a:ext cx="1931175"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xmlns="" id="{219F2BE6-FCDB-470B-B3B2-2ADDDB0D01F1}"/>
              </a:ext>
            </a:extLst>
          </p:cNvPr>
          <p:cNvSpPr/>
          <p:nvPr/>
        </p:nvSpPr>
        <p:spPr>
          <a:xfrm>
            <a:off x="6578199" y="3716011"/>
            <a:ext cx="1931175" cy="48279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Bent-Up 24">
            <a:extLst>
              <a:ext uri="{FF2B5EF4-FFF2-40B4-BE49-F238E27FC236}">
                <a16:creationId xmlns:a16="http://schemas.microsoft.com/office/drawing/2014/main" xmlns="" id="{05ED46C8-8A80-4556-930B-6BE42537359A}"/>
              </a:ext>
            </a:extLst>
          </p:cNvPr>
          <p:cNvSpPr/>
          <p:nvPr/>
        </p:nvSpPr>
        <p:spPr>
          <a:xfrm>
            <a:off x="1330384" y="4074271"/>
            <a:ext cx="3199236" cy="1372765"/>
          </a:xfrm>
          <a:prstGeom prst="bentUpArrow">
            <a:avLst/>
          </a:prstGeom>
          <a:solidFill>
            <a:srgbClr val="FCA2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Bent-Up 56">
            <a:extLst>
              <a:ext uri="{FF2B5EF4-FFF2-40B4-BE49-F238E27FC236}">
                <a16:creationId xmlns:a16="http://schemas.microsoft.com/office/drawing/2014/main" xmlns="" id="{33BD5AD4-43EA-457E-AD6B-15725317B0BC}"/>
              </a:ext>
            </a:extLst>
          </p:cNvPr>
          <p:cNvSpPr/>
          <p:nvPr/>
        </p:nvSpPr>
        <p:spPr>
          <a:xfrm flipH="1">
            <a:off x="6853844" y="4086402"/>
            <a:ext cx="3666021" cy="1365508"/>
          </a:xfrm>
          <a:prstGeom prst="bentUpArrow">
            <a:avLst/>
          </a:prstGeom>
          <a:solidFill>
            <a:srgbClr val="FCA2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xmlns="" id="{3A6E32BA-9747-4734-A2B4-F09D78C7388A}"/>
              </a:ext>
            </a:extLst>
          </p:cNvPr>
          <p:cNvSpPr txBox="1"/>
          <p:nvPr/>
        </p:nvSpPr>
        <p:spPr>
          <a:xfrm>
            <a:off x="1329570" y="5442047"/>
            <a:ext cx="42206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02060"/>
                </a:solidFill>
              </a:rPr>
              <a:t>Alice's </a:t>
            </a:r>
            <a:r>
              <a:rPr lang="en-GB" sz="2400" b="1" dirty="0">
                <a:solidFill>
                  <a:srgbClr val="002060"/>
                </a:solidFill>
                <a:highlight>
                  <a:srgbClr val="FFFF00"/>
                </a:highlight>
              </a:rPr>
              <a:t>private key</a:t>
            </a:r>
            <a:r>
              <a:rPr lang="en-GB" sz="2400" b="1" dirty="0">
                <a:solidFill>
                  <a:srgbClr val="002060"/>
                </a:solidFill>
              </a:rPr>
              <a:t> to </a:t>
            </a:r>
            <a:r>
              <a:rPr lang="en-GB" sz="2400" b="1" dirty="0">
                <a:solidFill>
                  <a:srgbClr val="002060"/>
                </a:solidFill>
                <a:highlight>
                  <a:srgbClr val="00FF00"/>
                </a:highlight>
              </a:rPr>
              <a:t>sign</a:t>
            </a:r>
            <a:r>
              <a:rPr lang="en-GB" sz="2400" b="1" dirty="0">
                <a:solidFill>
                  <a:srgbClr val="002060"/>
                </a:solidFill>
              </a:rPr>
              <a:t> the message</a:t>
            </a:r>
            <a:endParaRPr lang="en-GB" sz="2400" b="1" dirty="0">
              <a:solidFill>
                <a:srgbClr val="002060"/>
              </a:solidFill>
              <a:cs typeface="Calibri"/>
            </a:endParaRPr>
          </a:p>
        </p:txBody>
      </p:sp>
      <p:grpSp>
        <p:nvGrpSpPr>
          <p:cNvPr id="32" name="Group 31">
            <a:extLst>
              <a:ext uri="{FF2B5EF4-FFF2-40B4-BE49-F238E27FC236}">
                <a16:creationId xmlns:a16="http://schemas.microsoft.com/office/drawing/2014/main" xmlns="" id="{A13C1EB9-9C55-445C-97EA-04C8D3841F25}"/>
              </a:ext>
            </a:extLst>
          </p:cNvPr>
          <p:cNvGrpSpPr/>
          <p:nvPr/>
        </p:nvGrpSpPr>
        <p:grpSpPr>
          <a:xfrm>
            <a:off x="1800662" y="2891132"/>
            <a:ext cx="1361669" cy="1730927"/>
            <a:chOff x="1655243" y="2716629"/>
            <a:chExt cx="1536172" cy="1998499"/>
          </a:xfrm>
        </p:grpSpPr>
        <p:pic>
          <p:nvPicPr>
            <p:cNvPr id="28" name="Picture 30">
              <a:extLst>
                <a:ext uri="{FF2B5EF4-FFF2-40B4-BE49-F238E27FC236}">
                  <a16:creationId xmlns:a16="http://schemas.microsoft.com/office/drawing/2014/main" xmlns="" id="{B1A521DA-9756-43F5-A16C-5E3A94D8E09D}"/>
                </a:ext>
              </a:extLst>
            </p:cNvPr>
            <p:cNvPicPr>
              <a:picLocks noChangeAspect="1"/>
            </p:cNvPicPr>
            <p:nvPr/>
          </p:nvPicPr>
          <p:blipFill rotWithShape="1">
            <a:blip r:embed="rId4"/>
            <a:srcRect l="12767" t="11415" r="9100" b="10046"/>
            <a:stretch/>
          </p:blipFill>
          <p:spPr>
            <a:xfrm>
              <a:off x="1655243" y="2716629"/>
              <a:ext cx="1536172" cy="1998499"/>
            </a:xfrm>
            <a:prstGeom prst="rect">
              <a:avLst/>
            </a:prstGeom>
          </p:spPr>
        </p:pic>
        <p:pic>
          <p:nvPicPr>
            <p:cNvPr id="2" name="Picture 13" descr="A picture containing text, gear&#10;&#10;Description automatically generated">
              <a:extLst>
                <a:ext uri="{FF2B5EF4-FFF2-40B4-BE49-F238E27FC236}">
                  <a16:creationId xmlns:a16="http://schemas.microsoft.com/office/drawing/2014/main" xmlns="" id="{2690BED1-5AB4-4475-A001-02D9E8486F5F}"/>
                </a:ext>
              </a:extLst>
            </p:cNvPr>
            <p:cNvPicPr>
              <a:picLocks noChangeAspect="1"/>
            </p:cNvPicPr>
            <p:nvPr/>
          </p:nvPicPr>
          <p:blipFill>
            <a:blip r:embed="rId5"/>
            <a:stretch>
              <a:fillRect/>
            </a:stretch>
          </p:blipFill>
          <p:spPr>
            <a:xfrm>
              <a:off x="1929545" y="3067280"/>
              <a:ext cx="706947" cy="395060"/>
            </a:xfrm>
            <a:prstGeom prst="rect">
              <a:avLst/>
            </a:prstGeom>
          </p:spPr>
        </p:pic>
        <p:pic>
          <p:nvPicPr>
            <p:cNvPr id="61" name="Picture 13" descr="A picture containing text, gear&#10;&#10;Description automatically generated">
              <a:extLst>
                <a:ext uri="{FF2B5EF4-FFF2-40B4-BE49-F238E27FC236}">
                  <a16:creationId xmlns:a16="http://schemas.microsoft.com/office/drawing/2014/main" xmlns="" id="{D5C14ED2-1CC9-40ED-B473-1E499F9FE82C}"/>
                </a:ext>
              </a:extLst>
            </p:cNvPr>
            <p:cNvPicPr>
              <a:picLocks noChangeAspect="1"/>
            </p:cNvPicPr>
            <p:nvPr/>
          </p:nvPicPr>
          <p:blipFill>
            <a:blip r:embed="rId5"/>
            <a:stretch>
              <a:fillRect/>
            </a:stretch>
          </p:blipFill>
          <p:spPr>
            <a:xfrm>
              <a:off x="2226201" y="3509356"/>
              <a:ext cx="706947" cy="395060"/>
            </a:xfrm>
            <a:prstGeom prst="rect">
              <a:avLst/>
            </a:prstGeom>
          </p:spPr>
        </p:pic>
      </p:grpSp>
      <p:grpSp>
        <p:nvGrpSpPr>
          <p:cNvPr id="75" name="Group 74">
            <a:extLst>
              <a:ext uri="{FF2B5EF4-FFF2-40B4-BE49-F238E27FC236}">
                <a16:creationId xmlns:a16="http://schemas.microsoft.com/office/drawing/2014/main" xmlns="" id="{133604DD-507F-4047-8CD2-54C4058EDECD}"/>
              </a:ext>
            </a:extLst>
          </p:cNvPr>
          <p:cNvGrpSpPr/>
          <p:nvPr/>
        </p:nvGrpSpPr>
        <p:grpSpPr>
          <a:xfrm>
            <a:off x="8571409" y="2891132"/>
            <a:ext cx="1361669" cy="1730927"/>
            <a:chOff x="1655243" y="2716629"/>
            <a:chExt cx="1536172" cy="1998499"/>
          </a:xfrm>
        </p:grpSpPr>
        <p:pic>
          <p:nvPicPr>
            <p:cNvPr id="76" name="Picture 30">
              <a:extLst>
                <a:ext uri="{FF2B5EF4-FFF2-40B4-BE49-F238E27FC236}">
                  <a16:creationId xmlns:a16="http://schemas.microsoft.com/office/drawing/2014/main" xmlns="" id="{AF982B77-554A-4C61-B563-9474EB7AF91D}"/>
                </a:ext>
              </a:extLst>
            </p:cNvPr>
            <p:cNvPicPr>
              <a:picLocks noChangeAspect="1"/>
            </p:cNvPicPr>
            <p:nvPr/>
          </p:nvPicPr>
          <p:blipFill rotWithShape="1">
            <a:blip r:embed="rId4"/>
            <a:srcRect l="12767" t="11415" r="9100" b="10046"/>
            <a:stretch/>
          </p:blipFill>
          <p:spPr>
            <a:xfrm>
              <a:off x="1655243" y="2716629"/>
              <a:ext cx="1536172" cy="1998499"/>
            </a:xfrm>
            <a:prstGeom prst="rect">
              <a:avLst/>
            </a:prstGeom>
          </p:spPr>
        </p:pic>
        <p:pic>
          <p:nvPicPr>
            <p:cNvPr id="77" name="Picture 13" descr="A picture containing text, gear&#10;&#10;Description automatically generated">
              <a:extLst>
                <a:ext uri="{FF2B5EF4-FFF2-40B4-BE49-F238E27FC236}">
                  <a16:creationId xmlns:a16="http://schemas.microsoft.com/office/drawing/2014/main" xmlns="" id="{B2F62E2E-9B59-47E8-B04C-4E50E34943EB}"/>
                </a:ext>
              </a:extLst>
            </p:cNvPr>
            <p:cNvPicPr>
              <a:picLocks noChangeAspect="1"/>
            </p:cNvPicPr>
            <p:nvPr/>
          </p:nvPicPr>
          <p:blipFill>
            <a:blip r:embed="rId5"/>
            <a:stretch>
              <a:fillRect/>
            </a:stretch>
          </p:blipFill>
          <p:spPr>
            <a:xfrm>
              <a:off x="1929545" y="3067280"/>
              <a:ext cx="706947" cy="395060"/>
            </a:xfrm>
            <a:prstGeom prst="rect">
              <a:avLst/>
            </a:prstGeom>
          </p:spPr>
        </p:pic>
        <p:pic>
          <p:nvPicPr>
            <p:cNvPr id="78" name="Picture 13" descr="A picture containing text, gear&#10;&#10;Description automatically generated">
              <a:extLst>
                <a:ext uri="{FF2B5EF4-FFF2-40B4-BE49-F238E27FC236}">
                  <a16:creationId xmlns:a16="http://schemas.microsoft.com/office/drawing/2014/main" xmlns="" id="{C8845F87-B8E4-4627-A170-456DA2A6EE9F}"/>
                </a:ext>
              </a:extLst>
            </p:cNvPr>
            <p:cNvPicPr>
              <a:picLocks noChangeAspect="1"/>
            </p:cNvPicPr>
            <p:nvPr/>
          </p:nvPicPr>
          <p:blipFill>
            <a:blip r:embed="rId5"/>
            <a:stretch>
              <a:fillRect/>
            </a:stretch>
          </p:blipFill>
          <p:spPr>
            <a:xfrm>
              <a:off x="2226201" y="3509356"/>
              <a:ext cx="706947" cy="395060"/>
            </a:xfrm>
            <a:prstGeom prst="rect">
              <a:avLst/>
            </a:prstGeom>
          </p:spPr>
        </p:pic>
      </p:grpSp>
      <p:grpSp>
        <p:nvGrpSpPr>
          <p:cNvPr id="59" name="Group 58">
            <a:extLst>
              <a:ext uri="{FF2B5EF4-FFF2-40B4-BE49-F238E27FC236}">
                <a16:creationId xmlns:a16="http://schemas.microsoft.com/office/drawing/2014/main" xmlns="" id="{FA961363-A35E-4151-858A-55B5FE30ECA2}"/>
              </a:ext>
            </a:extLst>
          </p:cNvPr>
          <p:cNvGrpSpPr/>
          <p:nvPr/>
        </p:nvGrpSpPr>
        <p:grpSpPr>
          <a:xfrm>
            <a:off x="5180218" y="2891131"/>
            <a:ext cx="1361669" cy="1730927"/>
            <a:chOff x="5180218" y="2891131"/>
            <a:chExt cx="1361669" cy="1730927"/>
          </a:xfrm>
        </p:grpSpPr>
        <p:grpSp>
          <p:nvGrpSpPr>
            <p:cNvPr id="71" name="Group 70">
              <a:extLst>
                <a:ext uri="{FF2B5EF4-FFF2-40B4-BE49-F238E27FC236}">
                  <a16:creationId xmlns:a16="http://schemas.microsoft.com/office/drawing/2014/main" xmlns="" id="{83762812-E6D2-4BC2-B4CF-905928B0F555}"/>
                </a:ext>
              </a:extLst>
            </p:cNvPr>
            <p:cNvGrpSpPr/>
            <p:nvPr/>
          </p:nvGrpSpPr>
          <p:grpSpPr>
            <a:xfrm>
              <a:off x="5180218" y="2891131"/>
              <a:ext cx="1361669" cy="1730927"/>
              <a:chOff x="1655243" y="2716629"/>
              <a:chExt cx="1536172" cy="1998499"/>
            </a:xfrm>
          </p:grpSpPr>
          <p:pic>
            <p:nvPicPr>
              <p:cNvPr id="72" name="Picture 30">
                <a:extLst>
                  <a:ext uri="{FF2B5EF4-FFF2-40B4-BE49-F238E27FC236}">
                    <a16:creationId xmlns:a16="http://schemas.microsoft.com/office/drawing/2014/main" xmlns="" id="{2AA1BFF4-BBC7-48F0-9883-2F18DAFF1680}"/>
                  </a:ext>
                </a:extLst>
              </p:cNvPr>
              <p:cNvPicPr>
                <a:picLocks noChangeAspect="1"/>
              </p:cNvPicPr>
              <p:nvPr/>
            </p:nvPicPr>
            <p:blipFill rotWithShape="1">
              <a:blip r:embed="rId4"/>
              <a:srcRect l="12767" t="11415" r="9100" b="10046"/>
              <a:stretch/>
            </p:blipFill>
            <p:spPr>
              <a:xfrm>
                <a:off x="1655243" y="2716629"/>
                <a:ext cx="1536172" cy="1998499"/>
              </a:xfrm>
              <a:prstGeom prst="rect">
                <a:avLst/>
              </a:prstGeom>
            </p:spPr>
          </p:pic>
          <p:pic>
            <p:nvPicPr>
              <p:cNvPr id="73" name="Picture 13" descr="A picture containing text, gear&#10;&#10;Description automatically generated">
                <a:extLst>
                  <a:ext uri="{FF2B5EF4-FFF2-40B4-BE49-F238E27FC236}">
                    <a16:creationId xmlns:a16="http://schemas.microsoft.com/office/drawing/2014/main" xmlns="" id="{D1F22430-23FB-48E8-9BBF-10E0CEAA8590}"/>
                  </a:ext>
                </a:extLst>
              </p:cNvPr>
              <p:cNvPicPr>
                <a:picLocks noChangeAspect="1"/>
              </p:cNvPicPr>
              <p:nvPr/>
            </p:nvPicPr>
            <p:blipFill>
              <a:blip r:embed="rId5"/>
              <a:stretch>
                <a:fillRect/>
              </a:stretch>
            </p:blipFill>
            <p:spPr>
              <a:xfrm>
                <a:off x="1929545" y="3067280"/>
                <a:ext cx="706947" cy="395060"/>
              </a:xfrm>
              <a:prstGeom prst="rect">
                <a:avLst/>
              </a:prstGeom>
            </p:spPr>
          </p:pic>
          <p:pic>
            <p:nvPicPr>
              <p:cNvPr id="74" name="Picture 13" descr="A picture containing text, gear&#10;&#10;Description automatically generated">
                <a:extLst>
                  <a:ext uri="{FF2B5EF4-FFF2-40B4-BE49-F238E27FC236}">
                    <a16:creationId xmlns:a16="http://schemas.microsoft.com/office/drawing/2014/main" xmlns="" id="{B61D3BB5-1F88-4302-9466-5ABC0F8819B5}"/>
                  </a:ext>
                </a:extLst>
              </p:cNvPr>
              <p:cNvPicPr>
                <a:picLocks noChangeAspect="1"/>
              </p:cNvPicPr>
              <p:nvPr/>
            </p:nvPicPr>
            <p:blipFill>
              <a:blip r:embed="rId5"/>
              <a:stretch>
                <a:fillRect/>
              </a:stretch>
            </p:blipFill>
            <p:spPr>
              <a:xfrm>
                <a:off x="2226201" y="3509356"/>
                <a:ext cx="706947" cy="395060"/>
              </a:xfrm>
              <a:prstGeom prst="rect">
                <a:avLst/>
              </a:prstGeom>
            </p:spPr>
          </p:pic>
        </p:grpSp>
        <p:pic>
          <p:nvPicPr>
            <p:cNvPr id="58" name="Picture 58" descr="Shape, arrow&#10;&#10;Description automatically generated">
              <a:extLst>
                <a:ext uri="{FF2B5EF4-FFF2-40B4-BE49-F238E27FC236}">
                  <a16:creationId xmlns:a16="http://schemas.microsoft.com/office/drawing/2014/main" xmlns="" id="{2B2FBA3F-9BA7-4159-8025-56CEAE0149C4}"/>
                </a:ext>
              </a:extLst>
            </p:cNvPr>
            <p:cNvPicPr>
              <a:picLocks noChangeAspect="1"/>
            </p:cNvPicPr>
            <p:nvPr/>
          </p:nvPicPr>
          <p:blipFill>
            <a:blip r:embed="rId6"/>
            <a:stretch>
              <a:fillRect/>
            </a:stretch>
          </p:blipFill>
          <p:spPr>
            <a:xfrm>
              <a:off x="5733358" y="3968688"/>
              <a:ext cx="754367" cy="601676"/>
            </a:xfrm>
            <a:prstGeom prst="rect">
              <a:avLst/>
            </a:prstGeom>
          </p:spPr>
        </p:pic>
      </p:grpSp>
      <p:sp>
        <p:nvSpPr>
          <p:cNvPr id="79" name="TextBox 78">
            <a:extLst>
              <a:ext uri="{FF2B5EF4-FFF2-40B4-BE49-F238E27FC236}">
                <a16:creationId xmlns:a16="http://schemas.microsoft.com/office/drawing/2014/main" xmlns="" id="{3541ED32-E860-4134-A0D8-04D266709E7E}"/>
              </a:ext>
            </a:extLst>
          </p:cNvPr>
          <p:cNvSpPr txBox="1"/>
          <p:nvPr/>
        </p:nvSpPr>
        <p:spPr>
          <a:xfrm>
            <a:off x="6204043" y="5436230"/>
            <a:ext cx="43253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400" b="1" dirty="0">
                <a:solidFill>
                  <a:srgbClr val="002060"/>
                </a:solidFill>
              </a:rPr>
              <a:t>Alice's </a:t>
            </a:r>
            <a:r>
              <a:rPr lang="en-GB" sz="2400" b="1" dirty="0">
                <a:solidFill>
                  <a:srgbClr val="002060"/>
                </a:solidFill>
                <a:highlight>
                  <a:srgbClr val="FFFF00"/>
                </a:highlight>
              </a:rPr>
              <a:t>public key</a:t>
            </a:r>
            <a:r>
              <a:rPr lang="en-GB" sz="2400" b="1" dirty="0">
                <a:solidFill>
                  <a:srgbClr val="002060"/>
                </a:solidFill>
              </a:rPr>
              <a:t> to </a:t>
            </a:r>
            <a:r>
              <a:rPr lang="en-GB" sz="2400" b="1" dirty="0">
                <a:solidFill>
                  <a:srgbClr val="002060"/>
                </a:solidFill>
                <a:highlight>
                  <a:srgbClr val="00FF00"/>
                </a:highlight>
              </a:rPr>
              <a:t>verify</a:t>
            </a:r>
            <a:r>
              <a:rPr lang="en-GB" sz="2400" b="1" dirty="0">
                <a:solidFill>
                  <a:srgbClr val="002060"/>
                </a:solidFill>
              </a:rPr>
              <a:t> the message</a:t>
            </a:r>
            <a:endParaRPr lang="en-GB" sz="2400" b="1" dirty="0">
              <a:solidFill>
                <a:srgbClr val="002060"/>
              </a:solidFill>
              <a:cs typeface="Calibri"/>
            </a:endParaRPr>
          </a:p>
        </p:txBody>
      </p:sp>
      <p:sp>
        <p:nvSpPr>
          <p:cNvPr id="80" name="TextBox 79">
            <a:extLst>
              <a:ext uri="{FF2B5EF4-FFF2-40B4-BE49-F238E27FC236}">
                <a16:creationId xmlns:a16="http://schemas.microsoft.com/office/drawing/2014/main" xmlns="" id="{B25AC449-F6FC-4C92-8DEA-62C2F1955B62}"/>
              </a:ext>
            </a:extLst>
          </p:cNvPr>
          <p:cNvSpPr txBox="1"/>
          <p:nvPr/>
        </p:nvSpPr>
        <p:spPr>
          <a:xfrm rot="19800000">
            <a:off x="9319087" y="4136882"/>
            <a:ext cx="1254100" cy="461665"/>
          </a:xfrm>
          <a:prstGeom prst="rect">
            <a:avLst/>
          </a:prstGeom>
          <a:solidFill>
            <a:srgbClr val="92D050"/>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rPr>
              <a:t>Verified</a:t>
            </a:r>
            <a:endParaRPr lang="en-US" sz="2400" b="1" dirty="0">
              <a:solidFill>
                <a:schemeClr val="accent5">
                  <a:lumMod val="50000"/>
                </a:schemeClr>
              </a:solidFill>
              <a:cs typeface="Calibri" panose="020F0502020204030204"/>
            </a:endParaRPr>
          </a:p>
        </p:txBody>
      </p:sp>
      <p:grpSp>
        <p:nvGrpSpPr>
          <p:cNvPr id="8" name="Group 7">
            <a:extLst>
              <a:ext uri="{FF2B5EF4-FFF2-40B4-BE49-F238E27FC236}">
                <a16:creationId xmlns:a16="http://schemas.microsoft.com/office/drawing/2014/main" xmlns="" id="{95953D5C-2B12-4D4D-884C-91FC9615AFB9}"/>
              </a:ext>
            </a:extLst>
          </p:cNvPr>
          <p:cNvGrpSpPr/>
          <p:nvPr/>
        </p:nvGrpSpPr>
        <p:grpSpPr>
          <a:xfrm>
            <a:off x="3376068" y="1208949"/>
            <a:ext cx="1995155" cy="2428386"/>
            <a:chOff x="3376068" y="1208949"/>
            <a:chExt cx="1995155" cy="2428386"/>
          </a:xfrm>
        </p:grpSpPr>
        <p:pic>
          <p:nvPicPr>
            <p:cNvPr id="4" name="Picture 4" descr="A picture containing text, clipart&#10;&#10;Description automatically generated">
              <a:extLst>
                <a:ext uri="{FF2B5EF4-FFF2-40B4-BE49-F238E27FC236}">
                  <a16:creationId xmlns:a16="http://schemas.microsoft.com/office/drawing/2014/main" xmlns="" id="{CB191441-830F-403B-A991-ACCE21A4B65A}"/>
                </a:ext>
              </a:extLst>
            </p:cNvPr>
            <p:cNvPicPr>
              <a:picLocks noChangeAspect="1"/>
            </p:cNvPicPr>
            <p:nvPr/>
          </p:nvPicPr>
          <p:blipFill rotWithShape="1">
            <a:blip r:embed="rId7"/>
            <a:srcRect r="615" b="7656"/>
            <a:stretch/>
          </p:blipFill>
          <p:spPr>
            <a:xfrm flipH="1">
              <a:off x="3525670" y="1941174"/>
              <a:ext cx="1371417" cy="1696161"/>
            </a:xfrm>
            <a:prstGeom prst="rect">
              <a:avLst/>
            </a:prstGeom>
          </p:spPr>
        </p:pic>
        <p:sp>
          <p:nvSpPr>
            <p:cNvPr id="5" name="Speech Bubble: Rectangle with Corners Rounded 4">
              <a:extLst>
                <a:ext uri="{FF2B5EF4-FFF2-40B4-BE49-F238E27FC236}">
                  <a16:creationId xmlns:a16="http://schemas.microsoft.com/office/drawing/2014/main" xmlns="" id="{9E0B9747-6D72-4081-9EFB-2FB5627268E4}"/>
                </a:ext>
              </a:extLst>
            </p:cNvPr>
            <p:cNvSpPr/>
            <p:nvPr/>
          </p:nvSpPr>
          <p:spPr>
            <a:xfrm>
              <a:off x="3376068" y="1208949"/>
              <a:ext cx="1995155" cy="692198"/>
            </a:xfrm>
            <a:prstGeom prst="wedgeRoundRectCallout">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a:solidFill>
                    <a:srgbClr val="002060"/>
                  </a:solidFill>
                  <a:ea typeface="+mn-lt"/>
                  <a:cs typeface="+mn-lt"/>
                </a:rPr>
                <a:t>Steal Alice's </a:t>
              </a:r>
              <a:endParaRPr lang="en-US" sz="2400" dirty="0">
                <a:solidFill>
                  <a:srgbClr val="FFFFFF"/>
                </a:solidFill>
                <a:ea typeface="+mn-lt"/>
                <a:cs typeface="+mn-lt"/>
              </a:endParaRPr>
            </a:p>
            <a:p>
              <a:pPr algn="ctr"/>
              <a:r>
                <a:rPr lang="en-GB" sz="2400" b="1" dirty="0">
                  <a:solidFill>
                    <a:srgbClr val="002060"/>
                  </a:solidFill>
                  <a:highlight>
                    <a:srgbClr val="FFFF00"/>
                  </a:highlight>
                  <a:ea typeface="+mn-lt"/>
                  <a:cs typeface="+mn-lt"/>
                </a:rPr>
                <a:t>private key</a:t>
              </a:r>
              <a:endParaRPr lang="en-US" sz="2400">
                <a:cs typeface="Calibri"/>
              </a:endParaRPr>
            </a:p>
          </p:txBody>
        </p:sp>
      </p:grpSp>
    </p:spTree>
    <p:extLst>
      <p:ext uri="{BB962C8B-B14F-4D97-AF65-F5344CB8AC3E}">
        <p14:creationId xmlns:p14="http://schemas.microsoft.com/office/powerpoint/2010/main" val="8137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Common Risk: Criminal Activity </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grpSp>
        <p:nvGrpSpPr>
          <p:cNvPr id="19" name="Group 18">
            <a:extLst>
              <a:ext uri="{FF2B5EF4-FFF2-40B4-BE49-F238E27FC236}">
                <a16:creationId xmlns:a16="http://schemas.microsoft.com/office/drawing/2014/main" xmlns="" id="{30A276B3-6E0B-49E4-8501-72A2F01C79E3}"/>
              </a:ext>
            </a:extLst>
          </p:cNvPr>
          <p:cNvGrpSpPr/>
          <p:nvPr/>
        </p:nvGrpSpPr>
        <p:grpSpPr>
          <a:xfrm>
            <a:off x="245468" y="1962302"/>
            <a:ext cx="3010773" cy="2909656"/>
            <a:chOff x="838781" y="2003020"/>
            <a:chExt cx="3010773" cy="2909656"/>
          </a:xfrm>
        </p:grpSpPr>
        <p:pic>
          <p:nvPicPr>
            <p:cNvPr id="13" name="Picture 13" descr="A picture containing weapon&#10;&#10;Description automatically generated">
              <a:extLst>
                <a:ext uri="{FF2B5EF4-FFF2-40B4-BE49-F238E27FC236}">
                  <a16:creationId xmlns:a16="http://schemas.microsoft.com/office/drawing/2014/main" xmlns="" id="{FBA5A447-913E-4915-8678-33EF166FDB1B}"/>
                </a:ext>
              </a:extLst>
            </p:cNvPr>
            <p:cNvPicPr>
              <a:picLocks noChangeAspect="1"/>
            </p:cNvPicPr>
            <p:nvPr/>
          </p:nvPicPr>
          <p:blipFill>
            <a:blip r:embed="rId2"/>
            <a:stretch>
              <a:fillRect/>
            </a:stretch>
          </p:blipFill>
          <p:spPr>
            <a:xfrm>
              <a:off x="2601270" y="2003020"/>
              <a:ext cx="1248284" cy="723016"/>
            </a:xfrm>
            <a:prstGeom prst="rect">
              <a:avLst/>
            </a:prstGeom>
          </p:spPr>
        </p:pic>
        <p:sp>
          <p:nvSpPr>
            <p:cNvPr id="66" name="TextBox 65">
              <a:extLst>
                <a:ext uri="{FF2B5EF4-FFF2-40B4-BE49-F238E27FC236}">
                  <a16:creationId xmlns:a16="http://schemas.microsoft.com/office/drawing/2014/main" xmlns="" id="{89649C3A-0D25-4190-B636-9607F3BCDB49}"/>
                </a:ext>
              </a:extLst>
            </p:cNvPr>
            <p:cNvSpPr txBox="1"/>
            <p:nvPr/>
          </p:nvSpPr>
          <p:spPr>
            <a:xfrm>
              <a:off x="1443727" y="4451011"/>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FF0000"/>
                  </a:solidFill>
                  <a:ea typeface="+mn-lt"/>
                  <a:cs typeface="+mn-lt"/>
                </a:rPr>
                <a:t>Ransomware</a:t>
              </a:r>
              <a:endParaRPr lang="en-US">
                <a:ea typeface="+mn-lt"/>
                <a:cs typeface="+mn-lt"/>
              </a:endParaRPr>
            </a:p>
          </p:txBody>
        </p:sp>
        <p:grpSp>
          <p:nvGrpSpPr>
            <p:cNvPr id="10" name="Group 9">
              <a:extLst>
                <a:ext uri="{FF2B5EF4-FFF2-40B4-BE49-F238E27FC236}">
                  <a16:creationId xmlns:a16="http://schemas.microsoft.com/office/drawing/2014/main" xmlns="" id="{94ADA5D3-D004-4EEE-840E-33954B1DADB8}"/>
                </a:ext>
              </a:extLst>
            </p:cNvPr>
            <p:cNvGrpSpPr/>
            <p:nvPr/>
          </p:nvGrpSpPr>
          <p:grpSpPr>
            <a:xfrm>
              <a:off x="1525455" y="2238010"/>
              <a:ext cx="1974802" cy="1614162"/>
              <a:chOff x="5201669" y="2744073"/>
              <a:chExt cx="2393610" cy="2393610"/>
            </a:xfrm>
          </p:grpSpPr>
          <p:pic>
            <p:nvPicPr>
              <p:cNvPr id="9" name="Picture 9" descr="A picture containing text, electronics, computer, indoor&#10;&#10;Description automatically generated">
                <a:extLst>
                  <a:ext uri="{FF2B5EF4-FFF2-40B4-BE49-F238E27FC236}">
                    <a16:creationId xmlns:a16="http://schemas.microsoft.com/office/drawing/2014/main" xmlns="" id="{3DF621BD-03C3-409F-8027-D63EEAF4A0A3}"/>
                  </a:ext>
                </a:extLst>
              </p:cNvPr>
              <p:cNvPicPr>
                <a:picLocks noChangeAspect="1"/>
              </p:cNvPicPr>
              <p:nvPr/>
            </p:nvPicPr>
            <p:blipFill>
              <a:blip r:embed="rId3"/>
              <a:stretch>
                <a:fillRect/>
              </a:stretch>
            </p:blipFill>
            <p:spPr>
              <a:xfrm>
                <a:off x="5201669" y="2744073"/>
                <a:ext cx="2393610" cy="2393610"/>
              </a:xfrm>
              <a:prstGeom prst="rect">
                <a:avLst/>
              </a:prstGeom>
            </p:spPr>
          </p:pic>
          <p:pic>
            <p:nvPicPr>
              <p:cNvPr id="6" name="Picture 6" descr="A picture containing metalware, lock&#10;&#10;Description automatically generated">
                <a:extLst>
                  <a:ext uri="{FF2B5EF4-FFF2-40B4-BE49-F238E27FC236}">
                    <a16:creationId xmlns:a16="http://schemas.microsoft.com/office/drawing/2014/main" xmlns="" id="{C62B1DF9-643B-4DD0-803B-58D06386910E}"/>
                  </a:ext>
                </a:extLst>
              </p:cNvPr>
              <p:cNvPicPr>
                <a:picLocks noChangeAspect="1"/>
              </p:cNvPicPr>
              <p:nvPr/>
            </p:nvPicPr>
            <p:blipFill>
              <a:blip r:embed="rId4"/>
              <a:stretch>
                <a:fillRect/>
              </a:stretch>
            </p:blipFill>
            <p:spPr>
              <a:xfrm>
                <a:off x="5887323" y="3231957"/>
                <a:ext cx="1022302" cy="1022302"/>
              </a:xfrm>
              <a:prstGeom prst="rect">
                <a:avLst/>
              </a:prstGeom>
            </p:spPr>
          </p:pic>
        </p:grpSp>
        <p:grpSp>
          <p:nvGrpSpPr>
            <p:cNvPr id="18" name="Group 17">
              <a:extLst>
                <a:ext uri="{FF2B5EF4-FFF2-40B4-BE49-F238E27FC236}">
                  <a16:creationId xmlns:a16="http://schemas.microsoft.com/office/drawing/2014/main" xmlns="" id="{F1E9E27A-8FD6-474F-8BD3-BCB069F03FCC}"/>
                </a:ext>
              </a:extLst>
            </p:cNvPr>
            <p:cNvGrpSpPr/>
            <p:nvPr/>
          </p:nvGrpSpPr>
          <p:grpSpPr>
            <a:xfrm>
              <a:off x="838781" y="3616951"/>
              <a:ext cx="1544569" cy="678788"/>
              <a:chOff x="873682" y="3843806"/>
              <a:chExt cx="1544569" cy="678788"/>
            </a:xfrm>
          </p:grpSpPr>
          <p:pic>
            <p:nvPicPr>
              <p:cNvPr id="15" name="Picture 16">
                <a:extLst>
                  <a:ext uri="{FF2B5EF4-FFF2-40B4-BE49-F238E27FC236}">
                    <a16:creationId xmlns:a16="http://schemas.microsoft.com/office/drawing/2014/main" xmlns="" id="{E6F46860-49D2-4210-845E-14A2C3B58B8B}"/>
                  </a:ext>
                </a:extLst>
              </p:cNvPr>
              <p:cNvPicPr>
                <a:picLocks noChangeAspect="1"/>
              </p:cNvPicPr>
              <p:nvPr/>
            </p:nvPicPr>
            <p:blipFill rotWithShape="1">
              <a:blip r:embed="rId5"/>
              <a:srcRect l="7643" t="34395" r="3397" b="14013"/>
              <a:stretch/>
            </p:blipFill>
            <p:spPr>
              <a:xfrm>
                <a:off x="873682" y="3933898"/>
                <a:ext cx="1544569" cy="588696"/>
              </a:xfrm>
              <a:prstGeom prst="rect">
                <a:avLst/>
              </a:prstGeom>
            </p:spPr>
          </p:pic>
          <p:pic>
            <p:nvPicPr>
              <p:cNvPr id="17" name="Picture 13" descr="A picture containing text, gear&#10;&#10;Description automatically generated">
                <a:extLst>
                  <a:ext uri="{FF2B5EF4-FFF2-40B4-BE49-F238E27FC236}">
                    <a16:creationId xmlns:a16="http://schemas.microsoft.com/office/drawing/2014/main" xmlns="" id="{8BC66389-EE7F-4FBB-82A1-4C9630F0FEA7}"/>
                  </a:ext>
                </a:extLst>
              </p:cNvPr>
              <p:cNvPicPr>
                <a:picLocks noChangeAspect="1"/>
              </p:cNvPicPr>
              <p:nvPr/>
            </p:nvPicPr>
            <p:blipFill>
              <a:blip r:embed="rId6"/>
              <a:stretch>
                <a:fillRect/>
              </a:stretch>
            </p:blipFill>
            <p:spPr>
              <a:xfrm>
                <a:off x="1569871" y="3843806"/>
                <a:ext cx="689874" cy="392803"/>
              </a:xfrm>
              <a:prstGeom prst="rect">
                <a:avLst/>
              </a:prstGeom>
            </p:spPr>
          </p:pic>
        </p:grpSp>
      </p:grpSp>
      <p:grpSp>
        <p:nvGrpSpPr>
          <p:cNvPr id="25" name="Group 24">
            <a:extLst>
              <a:ext uri="{FF2B5EF4-FFF2-40B4-BE49-F238E27FC236}">
                <a16:creationId xmlns:a16="http://schemas.microsoft.com/office/drawing/2014/main" xmlns="" id="{973D2DD3-FC27-487E-991E-01E387FE33D3}"/>
              </a:ext>
            </a:extLst>
          </p:cNvPr>
          <p:cNvGrpSpPr/>
          <p:nvPr/>
        </p:nvGrpSpPr>
        <p:grpSpPr>
          <a:xfrm>
            <a:off x="3399333" y="1554828"/>
            <a:ext cx="4549896" cy="4125663"/>
            <a:chOff x="3597105" y="1136020"/>
            <a:chExt cx="4549896" cy="4125663"/>
          </a:xfrm>
        </p:grpSpPr>
        <p:pic>
          <p:nvPicPr>
            <p:cNvPr id="11" name="Picture 16">
              <a:extLst>
                <a:ext uri="{FF2B5EF4-FFF2-40B4-BE49-F238E27FC236}">
                  <a16:creationId xmlns:a16="http://schemas.microsoft.com/office/drawing/2014/main" xmlns="" id="{50760F3C-343B-4304-B70F-BD5CE734C744}"/>
                </a:ext>
              </a:extLst>
            </p:cNvPr>
            <p:cNvPicPr>
              <a:picLocks noChangeAspect="1"/>
            </p:cNvPicPr>
            <p:nvPr/>
          </p:nvPicPr>
          <p:blipFill rotWithShape="1">
            <a:blip r:embed="rId5"/>
            <a:srcRect l="7643" t="34395" r="3397" b="14013"/>
            <a:stretch/>
          </p:blipFill>
          <p:spPr>
            <a:xfrm>
              <a:off x="3597105" y="4185183"/>
              <a:ext cx="1544569" cy="588696"/>
            </a:xfrm>
            <a:prstGeom prst="rect">
              <a:avLst/>
            </a:prstGeom>
          </p:spPr>
        </p:pic>
        <p:sp>
          <p:nvSpPr>
            <p:cNvPr id="4" name="TextBox 3">
              <a:extLst>
                <a:ext uri="{FF2B5EF4-FFF2-40B4-BE49-F238E27FC236}">
                  <a16:creationId xmlns:a16="http://schemas.microsoft.com/office/drawing/2014/main" xmlns="" id="{9EDE410A-72EF-4FB1-BB76-82FC8B042FEE}"/>
                </a:ext>
              </a:extLst>
            </p:cNvPr>
            <p:cNvSpPr txBox="1"/>
            <p:nvPr/>
          </p:nvSpPr>
          <p:spPr>
            <a:xfrm>
              <a:off x="4270690" y="4800018"/>
              <a:ext cx="32085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FF0000"/>
                  </a:solidFill>
                </a:rPr>
                <a:t>Underground market</a:t>
              </a:r>
              <a:endParaRPr lang="en-GB" sz="2400">
                <a:cs typeface="Calibri" panose="020F0502020204030204"/>
              </a:endParaRPr>
            </a:p>
          </p:txBody>
        </p:sp>
        <p:pic>
          <p:nvPicPr>
            <p:cNvPr id="7" name="Picture 7" descr="Diagram&#10;&#10;Description automatically generated">
              <a:extLst>
                <a:ext uri="{FF2B5EF4-FFF2-40B4-BE49-F238E27FC236}">
                  <a16:creationId xmlns:a16="http://schemas.microsoft.com/office/drawing/2014/main" xmlns="" id="{5A7E3235-253A-4AFE-B250-92A348362D2B}"/>
                </a:ext>
              </a:extLst>
            </p:cNvPr>
            <p:cNvPicPr>
              <a:picLocks noChangeAspect="1"/>
            </p:cNvPicPr>
            <p:nvPr/>
          </p:nvPicPr>
          <p:blipFill>
            <a:blip r:embed="rId7"/>
            <a:stretch>
              <a:fillRect/>
            </a:stretch>
          </p:blipFill>
          <p:spPr>
            <a:xfrm>
              <a:off x="3770446" y="1505767"/>
              <a:ext cx="4203215" cy="2671474"/>
            </a:xfrm>
            <a:prstGeom prst="rect">
              <a:avLst/>
            </a:prstGeom>
          </p:spPr>
        </p:pic>
        <p:pic>
          <p:nvPicPr>
            <p:cNvPr id="8" name="Picture 13" descr="A picture containing text, gear&#10;&#10;Description automatically generated">
              <a:extLst>
                <a:ext uri="{FF2B5EF4-FFF2-40B4-BE49-F238E27FC236}">
                  <a16:creationId xmlns:a16="http://schemas.microsoft.com/office/drawing/2014/main" xmlns="" id="{8C776866-C3C3-4D0F-B981-A6FB57E1478C}"/>
                </a:ext>
              </a:extLst>
            </p:cNvPr>
            <p:cNvPicPr>
              <a:picLocks noChangeAspect="1"/>
            </p:cNvPicPr>
            <p:nvPr/>
          </p:nvPicPr>
          <p:blipFill>
            <a:blip r:embed="rId6"/>
            <a:stretch>
              <a:fillRect/>
            </a:stretch>
          </p:blipFill>
          <p:spPr>
            <a:xfrm>
              <a:off x="4246759" y="4089274"/>
              <a:ext cx="689874" cy="392803"/>
            </a:xfrm>
            <a:prstGeom prst="rect">
              <a:avLst/>
            </a:prstGeom>
          </p:spPr>
        </p:pic>
        <p:pic>
          <p:nvPicPr>
            <p:cNvPr id="23" name="Picture 24">
              <a:extLst>
                <a:ext uri="{FF2B5EF4-FFF2-40B4-BE49-F238E27FC236}">
                  <a16:creationId xmlns:a16="http://schemas.microsoft.com/office/drawing/2014/main" xmlns="" id="{1974493D-33A6-4BFB-99F8-8B353E65E9B9}"/>
                </a:ext>
              </a:extLst>
            </p:cNvPr>
            <p:cNvPicPr>
              <a:picLocks noChangeAspect="1"/>
            </p:cNvPicPr>
            <p:nvPr/>
          </p:nvPicPr>
          <p:blipFill>
            <a:blip r:embed="rId8"/>
            <a:stretch>
              <a:fillRect/>
            </a:stretch>
          </p:blipFill>
          <p:spPr>
            <a:xfrm flipH="1">
              <a:off x="6830079" y="1136020"/>
              <a:ext cx="1316922" cy="834129"/>
            </a:xfrm>
            <a:prstGeom prst="rect">
              <a:avLst/>
            </a:prstGeom>
          </p:spPr>
        </p:pic>
      </p:grpSp>
      <p:grpSp>
        <p:nvGrpSpPr>
          <p:cNvPr id="36" name="Group 35">
            <a:extLst>
              <a:ext uri="{FF2B5EF4-FFF2-40B4-BE49-F238E27FC236}">
                <a16:creationId xmlns:a16="http://schemas.microsoft.com/office/drawing/2014/main" xmlns="" id="{1F337BA6-A719-4057-8151-64FF4CB931D6}"/>
              </a:ext>
            </a:extLst>
          </p:cNvPr>
          <p:cNvGrpSpPr/>
          <p:nvPr/>
        </p:nvGrpSpPr>
        <p:grpSpPr>
          <a:xfrm>
            <a:off x="7830570" y="2000922"/>
            <a:ext cx="4209031" cy="2871036"/>
            <a:chOff x="7818936" y="2198693"/>
            <a:chExt cx="4209031" cy="2871036"/>
          </a:xfrm>
        </p:grpSpPr>
        <p:pic>
          <p:nvPicPr>
            <p:cNvPr id="28" name="Picture 28" descr="Icon&#10;&#10;Description automatically generated">
              <a:extLst>
                <a:ext uri="{FF2B5EF4-FFF2-40B4-BE49-F238E27FC236}">
                  <a16:creationId xmlns:a16="http://schemas.microsoft.com/office/drawing/2014/main" xmlns="" id="{A5B8E660-3E8F-41E5-BCD6-201EB7B91E7B}"/>
                </a:ext>
              </a:extLst>
            </p:cNvPr>
            <p:cNvPicPr>
              <a:picLocks noChangeAspect="1"/>
            </p:cNvPicPr>
            <p:nvPr/>
          </p:nvPicPr>
          <p:blipFill rotWithShape="1">
            <a:blip r:embed="rId9"/>
            <a:srcRect l="11465" t="10057" r="11677" b="10788"/>
            <a:stretch/>
          </p:blipFill>
          <p:spPr>
            <a:xfrm>
              <a:off x="8074874" y="3292389"/>
              <a:ext cx="741421" cy="957535"/>
            </a:xfrm>
            <a:prstGeom prst="rect">
              <a:avLst/>
            </a:prstGeom>
          </p:spPr>
        </p:pic>
        <p:sp>
          <p:nvSpPr>
            <p:cNvPr id="16" name="TextBox 15">
              <a:extLst>
                <a:ext uri="{FF2B5EF4-FFF2-40B4-BE49-F238E27FC236}">
                  <a16:creationId xmlns:a16="http://schemas.microsoft.com/office/drawing/2014/main" xmlns="" id="{EA2E9699-0AE9-445F-B1CC-8B0DAB1140D8}"/>
                </a:ext>
              </a:extLst>
            </p:cNvPr>
            <p:cNvSpPr txBox="1"/>
            <p:nvPr/>
          </p:nvSpPr>
          <p:spPr>
            <a:xfrm>
              <a:off x="8540215" y="4608064"/>
              <a:ext cx="27664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FF0000"/>
                  </a:solidFill>
                  <a:ea typeface="+mn-lt"/>
                  <a:cs typeface="+mn-lt"/>
                </a:rPr>
                <a:t>Money laundering</a:t>
              </a:r>
              <a:endParaRPr lang="en-US" b="1">
                <a:solidFill>
                  <a:srgbClr val="FF0000"/>
                </a:solidFill>
                <a:cs typeface="Calibri"/>
              </a:endParaRPr>
            </a:p>
          </p:txBody>
        </p:sp>
        <p:pic>
          <p:nvPicPr>
            <p:cNvPr id="26" name="Picture 26" descr="Icon&#10;&#10;Description automatically generated">
              <a:extLst>
                <a:ext uri="{FF2B5EF4-FFF2-40B4-BE49-F238E27FC236}">
                  <a16:creationId xmlns:a16="http://schemas.microsoft.com/office/drawing/2014/main" xmlns="" id="{0ECEDCC0-ECA3-46A0-8C5A-6C479AC8A009}"/>
                </a:ext>
              </a:extLst>
            </p:cNvPr>
            <p:cNvPicPr>
              <a:picLocks noChangeAspect="1"/>
            </p:cNvPicPr>
            <p:nvPr/>
          </p:nvPicPr>
          <p:blipFill rotWithShape="1">
            <a:blip r:embed="rId10"/>
            <a:srcRect l="19533" t="11017" r="20170" b="10805"/>
            <a:stretch/>
          </p:blipFill>
          <p:spPr>
            <a:xfrm>
              <a:off x="8074874" y="2278436"/>
              <a:ext cx="735025" cy="957958"/>
            </a:xfrm>
            <a:prstGeom prst="rect">
              <a:avLst/>
            </a:prstGeom>
          </p:spPr>
        </p:pic>
        <p:pic>
          <p:nvPicPr>
            <p:cNvPr id="27" name="Picture 27" descr="A picture containing diagram&#10;&#10;Description automatically generated">
              <a:extLst>
                <a:ext uri="{FF2B5EF4-FFF2-40B4-BE49-F238E27FC236}">
                  <a16:creationId xmlns:a16="http://schemas.microsoft.com/office/drawing/2014/main" xmlns="" id="{1456696A-C05A-4538-9F4D-D6DBFB717C8B}"/>
                </a:ext>
              </a:extLst>
            </p:cNvPr>
            <p:cNvPicPr>
              <a:picLocks noChangeAspect="1"/>
            </p:cNvPicPr>
            <p:nvPr/>
          </p:nvPicPr>
          <p:blipFill rotWithShape="1">
            <a:blip r:embed="rId11"/>
            <a:srcRect l="18542" t="5642" r="18330" b="13416"/>
            <a:stretch/>
          </p:blipFill>
          <p:spPr>
            <a:xfrm>
              <a:off x="10676032" y="2323712"/>
              <a:ext cx="1260573" cy="1734266"/>
            </a:xfrm>
            <a:prstGeom prst="rect">
              <a:avLst/>
            </a:prstGeom>
          </p:spPr>
        </p:pic>
        <p:sp>
          <p:nvSpPr>
            <p:cNvPr id="30" name="Arrow: Right 29">
              <a:extLst>
                <a:ext uri="{FF2B5EF4-FFF2-40B4-BE49-F238E27FC236}">
                  <a16:creationId xmlns:a16="http://schemas.microsoft.com/office/drawing/2014/main" xmlns="" id="{39973CD1-9A18-4FFB-92E7-D97DA3CA4B64}"/>
                </a:ext>
              </a:extLst>
            </p:cNvPr>
            <p:cNvSpPr/>
            <p:nvPr/>
          </p:nvSpPr>
          <p:spPr>
            <a:xfrm>
              <a:off x="8832571" y="3085253"/>
              <a:ext cx="1884640" cy="488609"/>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2" descr="Logo, company name&#10;&#10;Description automatically generated">
              <a:extLst>
                <a:ext uri="{FF2B5EF4-FFF2-40B4-BE49-F238E27FC236}">
                  <a16:creationId xmlns:a16="http://schemas.microsoft.com/office/drawing/2014/main" xmlns="" id="{A79934D9-8F24-4759-AC70-7438B4F671B9}"/>
                </a:ext>
              </a:extLst>
            </p:cNvPr>
            <p:cNvPicPr>
              <a:picLocks noChangeAspect="1"/>
            </p:cNvPicPr>
            <p:nvPr/>
          </p:nvPicPr>
          <p:blipFill>
            <a:blip r:embed="rId12"/>
            <a:stretch>
              <a:fillRect/>
            </a:stretch>
          </p:blipFill>
          <p:spPr>
            <a:xfrm>
              <a:off x="8889225" y="2198693"/>
              <a:ext cx="1504223" cy="948248"/>
            </a:xfrm>
            <a:prstGeom prst="rect">
              <a:avLst/>
            </a:prstGeom>
          </p:spPr>
        </p:pic>
        <p:sp>
          <p:nvSpPr>
            <p:cNvPr id="35" name="TextBox 34">
              <a:extLst>
                <a:ext uri="{FF2B5EF4-FFF2-40B4-BE49-F238E27FC236}">
                  <a16:creationId xmlns:a16="http://schemas.microsoft.com/office/drawing/2014/main" xmlns="" id="{7AFA0DB2-CE11-4643-BE58-107608B6ED9F}"/>
                </a:ext>
              </a:extLst>
            </p:cNvPr>
            <p:cNvSpPr txBox="1"/>
            <p:nvPr/>
          </p:nvSpPr>
          <p:spPr>
            <a:xfrm>
              <a:off x="10587730" y="4038019"/>
              <a:ext cx="1440237"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rPr>
                <a:t>Valid coin</a:t>
              </a:r>
              <a:endParaRPr lang="en-US" sz="2400" b="1" dirty="0">
                <a:solidFill>
                  <a:schemeClr val="accent5">
                    <a:lumMod val="50000"/>
                  </a:schemeClr>
                </a:solidFill>
                <a:cs typeface="Calibri"/>
              </a:endParaRPr>
            </a:p>
          </p:txBody>
        </p:sp>
        <p:sp>
          <p:nvSpPr>
            <p:cNvPr id="40" name="TextBox 39">
              <a:extLst>
                <a:ext uri="{FF2B5EF4-FFF2-40B4-BE49-F238E27FC236}">
                  <a16:creationId xmlns:a16="http://schemas.microsoft.com/office/drawing/2014/main" xmlns="" id="{86FA16BB-DC8F-471C-A6E5-3012EA32AD68}"/>
                </a:ext>
              </a:extLst>
            </p:cNvPr>
            <p:cNvSpPr txBox="1"/>
            <p:nvPr/>
          </p:nvSpPr>
          <p:spPr>
            <a:xfrm>
              <a:off x="7818936" y="4235790"/>
              <a:ext cx="1626374"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rPr>
                <a:t>Chaff coin</a:t>
              </a:r>
              <a:endParaRPr lang="en-US" sz="2400" b="1" dirty="0">
                <a:solidFill>
                  <a:schemeClr val="accent5">
                    <a:lumMod val="50000"/>
                  </a:schemeClr>
                </a:solidFill>
                <a:cs typeface="Calibri"/>
              </a:endParaRPr>
            </a:p>
          </p:txBody>
        </p:sp>
      </p:grpSp>
    </p:spTree>
    <p:extLst>
      <p:ext uri="{BB962C8B-B14F-4D97-AF65-F5344CB8AC3E}">
        <p14:creationId xmlns:p14="http://schemas.microsoft.com/office/powerpoint/2010/main" val="21454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900" decel="100000" fill="hold"/>
                                        <p:tgtEl>
                                          <p:spTgt spid="2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900" decel="100000" fill="hold"/>
                                        <p:tgtEl>
                                          <p:spTgt spid="3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Common Risk: Double Spending</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sp>
        <p:nvSpPr>
          <p:cNvPr id="54" name="Scroll: Horizontal 53">
            <a:extLst>
              <a:ext uri="{FF2B5EF4-FFF2-40B4-BE49-F238E27FC236}">
                <a16:creationId xmlns:a16="http://schemas.microsoft.com/office/drawing/2014/main" xmlns="" id="{B56DA09C-D839-4555-98FE-B2CB4C84B4B9}"/>
              </a:ext>
            </a:extLst>
          </p:cNvPr>
          <p:cNvSpPr/>
          <p:nvPr/>
        </p:nvSpPr>
        <p:spPr>
          <a:xfrm>
            <a:off x="339191" y="908841"/>
            <a:ext cx="6823094"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1. </a:t>
            </a:r>
            <a:r>
              <a:rPr lang="en-GB" sz="2400" b="1" dirty="0" err="1">
                <a:ea typeface="+mn-lt"/>
                <a:cs typeface="+mn-lt"/>
              </a:rPr>
              <a:t>TX</a:t>
            </a:r>
            <a:r>
              <a:rPr lang="en-GB" sz="2400" b="1" baseline="-25000" dirty="0" err="1">
                <a:ea typeface="+mn-lt"/>
                <a:cs typeface="+mn-lt"/>
              </a:rPr>
              <a:t>v</a:t>
            </a:r>
            <a:r>
              <a:rPr lang="en-GB" sz="2400" b="1" dirty="0">
                <a:ea typeface="+mn-lt"/>
                <a:cs typeface="+mn-lt"/>
              </a:rPr>
              <a:t> is added to the wallet of the targeted vendor </a:t>
            </a:r>
            <a:endParaRPr lang="en-US" sz="2400" b="1" dirty="0">
              <a:cs typeface="Calibri" panose="020F0502020204030204"/>
            </a:endParaRPr>
          </a:p>
        </p:txBody>
      </p:sp>
      <p:grpSp>
        <p:nvGrpSpPr>
          <p:cNvPr id="56" name="Group 55">
            <a:extLst>
              <a:ext uri="{FF2B5EF4-FFF2-40B4-BE49-F238E27FC236}">
                <a16:creationId xmlns:a16="http://schemas.microsoft.com/office/drawing/2014/main" xmlns="" id="{D6012DD7-B6CB-44D5-BD7A-F9D90B32CD2A}"/>
              </a:ext>
            </a:extLst>
          </p:cNvPr>
          <p:cNvGrpSpPr/>
          <p:nvPr/>
        </p:nvGrpSpPr>
        <p:grpSpPr>
          <a:xfrm>
            <a:off x="559574" y="999032"/>
            <a:ext cx="11357870" cy="5042101"/>
            <a:chOff x="559574" y="1196803"/>
            <a:chExt cx="11357870" cy="5042101"/>
          </a:xfrm>
        </p:grpSpPr>
        <p:grpSp>
          <p:nvGrpSpPr>
            <p:cNvPr id="55" name="Group 54">
              <a:extLst>
                <a:ext uri="{FF2B5EF4-FFF2-40B4-BE49-F238E27FC236}">
                  <a16:creationId xmlns:a16="http://schemas.microsoft.com/office/drawing/2014/main" xmlns="" id="{892836E8-EC09-4BAB-8773-7EC1017A975E}"/>
                </a:ext>
              </a:extLst>
            </p:cNvPr>
            <p:cNvGrpSpPr/>
            <p:nvPr/>
          </p:nvGrpSpPr>
          <p:grpSpPr>
            <a:xfrm>
              <a:off x="559574" y="1196803"/>
              <a:ext cx="11357870" cy="5042101"/>
              <a:chOff x="559574" y="1196803"/>
              <a:chExt cx="11357870" cy="5042101"/>
            </a:xfrm>
          </p:grpSpPr>
          <p:pic>
            <p:nvPicPr>
              <p:cNvPr id="12" name="Picture 13" descr="Shape&#10;&#10;Description automatically generated">
                <a:extLst>
                  <a:ext uri="{FF2B5EF4-FFF2-40B4-BE49-F238E27FC236}">
                    <a16:creationId xmlns:a16="http://schemas.microsoft.com/office/drawing/2014/main" xmlns="" id="{AAC1CC6B-9151-47F6-8261-4E24B9822160}"/>
                  </a:ext>
                </a:extLst>
              </p:cNvPr>
              <p:cNvPicPr>
                <a:picLocks noChangeAspect="1"/>
              </p:cNvPicPr>
              <p:nvPr/>
            </p:nvPicPr>
            <p:blipFill>
              <a:blip r:embed="rId2"/>
              <a:stretch>
                <a:fillRect/>
              </a:stretch>
            </p:blipFill>
            <p:spPr>
              <a:xfrm>
                <a:off x="4288140" y="2005050"/>
                <a:ext cx="2754834" cy="2749017"/>
              </a:xfrm>
              <a:prstGeom prst="rect">
                <a:avLst/>
              </a:prstGeom>
            </p:spPr>
          </p:pic>
          <p:pic>
            <p:nvPicPr>
              <p:cNvPr id="20" name="Picture 67" descr="A picture containing text&#10;&#10;Description automatically generated">
                <a:extLst>
                  <a:ext uri="{FF2B5EF4-FFF2-40B4-BE49-F238E27FC236}">
                    <a16:creationId xmlns:a16="http://schemas.microsoft.com/office/drawing/2014/main" xmlns="" id="{6A165282-05C3-4CE3-BFC8-0DE70D4169B1}"/>
                  </a:ext>
                </a:extLst>
              </p:cNvPr>
              <p:cNvPicPr>
                <a:picLocks noChangeAspect="1"/>
              </p:cNvPicPr>
              <p:nvPr/>
            </p:nvPicPr>
            <p:blipFill rotWithShape="1">
              <a:blip r:embed="rId3"/>
              <a:srcRect l="15059" t="9170" r="16706" b="13319"/>
              <a:stretch/>
            </p:blipFill>
            <p:spPr>
              <a:xfrm flipH="1">
                <a:off x="809261" y="2339805"/>
                <a:ext cx="1689850" cy="2067218"/>
              </a:xfrm>
              <a:prstGeom prst="rect">
                <a:avLst/>
              </a:prstGeom>
            </p:spPr>
          </p:pic>
          <p:pic>
            <p:nvPicPr>
              <p:cNvPr id="21" name="Picture 21" descr="Diagram&#10;&#10;Description automatically generated">
                <a:extLst>
                  <a:ext uri="{FF2B5EF4-FFF2-40B4-BE49-F238E27FC236}">
                    <a16:creationId xmlns:a16="http://schemas.microsoft.com/office/drawing/2014/main" xmlns="" id="{8BF89F90-381B-4A14-AD7C-64F18FA00BA8}"/>
                  </a:ext>
                </a:extLst>
              </p:cNvPr>
              <p:cNvPicPr>
                <a:picLocks noChangeAspect="1"/>
              </p:cNvPicPr>
              <p:nvPr/>
            </p:nvPicPr>
            <p:blipFill>
              <a:blip r:embed="rId4"/>
              <a:stretch>
                <a:fillRect/>
              </a:stretch>
            </p:blipFill>
            <p:spPr>
              <a:xfrm>
                <a:off x="8144675" y="3969188"/>
                <a:ext cx="2743200" cy="2037425"/>
              </a:xfrm>
              <a:prstGeom prst="rect">
                <a:avLst/>
              </a:prstGeom>
            </p:spPr>
          </p:pic>
          <p:pic>
            <p:nvPicPr>
              <p:cNvPr id="22" name="Picture 9" descr="A picture containing text, electronics, computer, indoor&#10;&#10;Description automatically generated">
                <a:extLst>
                  <a:ext uri="{FF2B5EF4-FFF2-40B4-BE49-F238E27FC236}">
                    <a16:creationId xmlns:a16="http://schemas.microsoft.com/office/drawing/2014/main" xmlns="" id="{B822E3EC-AD7C-4582-965C-0E176D475D57}"/>
                  </a:ext>
                </a:extLst>
              </p:cNvPr>
              <p:cNvPicPr>
                <a:picLocks noChangeAspect="1"/>
              </p:cNvPicPr>
              <p:nvPr/>
            </p:nvPicPr>
            <p:blipFill>
              <a:blip r:embed="rId5"/>
              <a:stretch>
                <a:fillRect/>
              </a:stretch>
            </p:blipFill>
            <p:spPr>
              <a:xfrm>
                <a:off x="8691745" y="1196803"/>
                <a:ext cx="1974802" cy="1614162"/>
              </a:xfrm>
              <a:prstGeom prst="rect">
                <a:avLst/>
              </a:prstGeom>
            </p:spPr>
          </p:pic>
          <p:pic>
            <p:nvPicPr>
              <p:cNvPr id="37" name="Picture 37" descr="A picture containing tool, key&#10;&#10;Description automatically generated">
                <a:extLst>
                  <a:ext uri="{FF2B5EF4-FFF2-40B4-BE49-F238E27FC236}">
                    <a16:creationId xmlns:a16="http://schemas.microsoft.com/office/drawing/2014/main" xmlns="" id="{E12DB52E-CD7C-4AA0-B440-D02272E166F4}"/>
                  </a:ext>
                </a:extLst>
              </p:cNvPr>
              <p:cNvPicPr>
                <a:picLocks noChangeAspect="1"/>
              </p:cNvPicPr>
              <p:nvPr/>
            </p:nvPicPr>
            <p:blipFill>
              <a:blip r:embed="rId6"/>
              <a:stretch>
                <a:fillRect/>
              </a:stretch>
            </p:blipFill>
            <p:spPr>
              <a:xfrm rot="11880000" flipV="1">
                <a:off x="9413900" y="1428824"/>
                <a:ext cx="862050" cy="789483"/>
              </a:xfrm>
              <a:prstGeom prst="rect">
                <a:avLst/>
              </a:prstGeom>
            </p:spPr>
          </p:pic>
          <p:sp>
            <p:nvSpPr>
              <p:cNvPr id="38" name="Arrow: Right 37">
                <a:extLst>
                  <a:ext uri="{FF2B5EF4-FFF2-40B4-BE49-F238E27FC236}">
                    <a16:creationId xmlns:a16="http://schemas.microsoft.com/office/drawing/2014/main" xmlns="" id="{5B13F367-E5F2-4D17-9BE4-073A42868EAC}"/>
                  </a:ext>
                </a:extLst>
              </p:cNvPr>
              <p:cNvSpPr/>
              <p:nvPr/>
            </p:nvSpPr>
            <p:spPr>
              <a:xfrm rot="20700000">
                <a:off x="2221353" y="2527273"/>
                <a:ext cx="2251098" cy="692197"/>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err="1">
                    <a:solidFill>
                      <a:schemeClr val="bg1"/>
                    </a:solidFill>
                    <a:ea typeface="+mn-lt"/>
                    <a:cs typeface="+mn-lt"/>
                  </a:rPr>
                  <a:t>TX</a:t>
                </a:r>
                <a:r>
                  <a:rPr lang="en-GB" sz="2400" b="1" baseline="-25000" dirty="0" err="1">
                    <a:solidFill>
                      <a:schemeClr val="bg1"/>
                    </a:solidFill>
                    <a:ea typeface="+mn-lt"/>
                    <a:cs typeface="+mn-lt"/>
                  </a:rPr>
                  <a:t>v</a:t>
                </a:r>
                <a:endParaRPr lang="en-GB" sz="2400" baseline="-25000" dirty="0" err="1">
                  <a:solidFill>
                    <a:schemeClr val="bg1"/>
                  </a:solidFill>
                  <a:ea typeface="+mn-lt"/>
                  <a:cs typeface="+mn-lt"/>
                </a:endParaRPr>
              </a:p>
            </p:txBody>
          </p:sp>
          <p:sp>
            <p:nvSpPr>
              <p:cNvPr id="41" name="Arrow: Right 40">
                <a:extLst>
                  <a:ext uri="{FF2B5EF4-FFF2-40B4-BE49-F238E27FC236}">
                    <a16:creationId xmlns:a16="http://schemas.microsoft.com/office/drawing/2014/main" xmlns="" id="{E1B26CD3-7B23-4D04-996A-2C132686863F}"/>
                  </a:ext>
                </a:extLst>
              </p:cNvPr>
              <p:cNvSpPr/>
              <p:nvPr/>
            </p:nvSpPr>
            <p:spPr>
              <a:xfrm rot="1260000">
                <a:off x="2281873" y="3516754"/>
                <a:ext cx="2251098" cy="744548"/>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err="1">
                    <a:solidFill>
                      <a:schemeClr val="bg1"/>
                    </a:solidFill>
                    <a:ea typeface="+mn-lt"/>
                    <a:cs typeface="+mn-lt"/>
                  </a:rPr>
                  <a:t>TX</a:t>
                </a:r>
                <a:r>
                  <a:rPr lang="en-GB" sz="2400" b="1" baseline="-25000" dirty="0" err="1">
                    <a:solidFill>
                      <a:schemeClr val="bg1"/>
                    </a:solidFill>
                    <a:ea typeface="+mn-lt"/>
                    <a:cs typeface="+mn-lt"/>
                  </a:rPr>
                  <a:t>a</a:t>
                </a:r>
                <a:endParaRPr lang="en-GB" sz="2400" baseline="-25000" dirty="0" err="1">
                  <a:solidFill>
                    <a:schemeClr val="bg1"/>
                  </a:solidFill>
                  <a:cs typeface="Calibri"/>
                </a:endParaRPr>
              </a:p>
            </p:txBody>
          </p:sp>
          <p:sp>
            <p:nvSpPr>
              <p:cNvPr id="42" name="Arrow: Right 41">
                <a:extLst>
                  <a:ext uri="{FF2B5EF4-FFF2-40B4-BE49-F238E27FC236}">
                    <a16:creationId xmlns:a16="http://schemas.microsoft.com/office/drawing/2014/main" xmlns="" id="{E83EA31C-0A12-4627-A000-1CFDBAFBA668}"/>
                  </a:ext>
                </a:extLst>
              </p:cNvPr>
              <p:cNvSpPr/>
              <p:nvPr/>
            </p:nvSpPr>
            <p:spPr>
              <a:xfrm rot="20700000">
                <a:off x="6652996" y="1806089"/>
                <a:ext cx="2251098" cy="686380"/>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err="1">
                    <a:solidFill>
                      <a:schemeClr val="bg1"/>
                    </a:solidFill>
                    <a:ea typeface="+mn-lt"/>
                    <a:cs typeface="+mn-lt"/>
                  </a:rPr>
                  <a:t>TX</a:t>
                </a:r>
                <a:r>
                  <a:rPr lang="en-GB" sz="2400" b="1" baseline="-25000" dirty="0" err="1">
                    <a:solidFill>
                      <a:schemeClr val="bg1"/>
                    </a:solidFill>
                    <a:ea typeface="+mn-lt"/>
                    <a:cs typeface="+mn-lt"/>
                  </a:rPr>
                  <a:t>v</a:t>
                </a:r>
                <a:endParaRPr lang="en-GB" sz="2400" baseline="-25000" dirty="0" err="1">
                  <a:solidFill>
                    <a:schemeClr val="bg1"/>
                  </a:solidFill>
                  <a:ea typeface="+mn-lt"/>
                  <a:cs typeface="+mn-lt"/>
                </a:endParaRPr>
              </a:p>
            </p:txBody>
          </p:sp>
          <p:sp>
            <p:nvSpPr>
              <p:cNvPr id="43" name="Arrow: Right 42">
                <a:extLst>
                  <a:ext uri="{FF2B5EF4-FFF2-40B4-BE49-F238E27FC236}">
                    <a16:creationId xmlns:a16="http://schemas.microsoft.com/office/drawing/2014/main" xmlns="" id="{B5A2CDCD-0340-4119-B3D8-53C41438F1DE}"/>
                  </a:ext>
                </a:extLst>
              </p:cNvPr>
              <p:cNvSpPr/>
              <p:nvPr/>
            </p:nvSpPr>
            <p:spPr>
              <a:xfrm rot="1260000">
                <a:off x="6251615" y="4656264"/>
                <a:ext cx="2251098" cy="727098"/>
              </a:xfrm>
              <a:prstGeom prst="rightArrow">
                <a:avLst/>
              </a:prstGeom>
              <a:solidFill>
                <a:srgbClr val="FCA2A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err="1">
                    <a:solidFill>
                      <a:schemeClr val="bg1"/>
                    </a:solidFill>
                    <a:ea typeface="+mn-lt"/>
                    <a:cs typeface="+mn-lt"/>
                  </a:rPr>
                  <a:t>TX</a:t>
                </a:r>
                <a:r>
                  <a:rPr lang="en-GB" sz="2400" b="1" baseline="-25000" dirty="0" err="1">
                    <a:solidFill>
                      <a:schemeClr val="bg1"/>
                    </a:solidFill>
                    <a:ea typeface="+mn-lt"/>
                    <a:cs typeface="+mn-lt"/>
                  </a:rPr>
                  <a:t>a</a:t>
                </a:r>
                <a:endParaRPr lang="en-GB" sz="2400" baseline="-25000" dirty="0" err="1">
                  <a:solidFill>
                    <a:schemeClr val="bg1"/>
                  </a:solidFill>
                  <a:cs typeface="Calibri"/>
                </a:endParaRPr>
              </a:p>
            </p:txBody>
          </p:sp>
          <p:sp>
            <p:nvSpPr>
              <p:cNvPr id="40" name="TextBox 39">
                <a:extLst>
                  <a:ext uri="{FF2B5EF4-FFF2-40B4-BE49-F238E27FC236}">
                    <a16:creationId xmlns:a16="http://schemas.microsoft.com/office/drawing/2014/main" xmlns="" id="{FC5AD5A2-E4A2-4C93-A5FC-6EFDE6F1897B}"/>
                  </a:ext>
                </a:extLst>
              </p:cNvPr>
              <p:cNvSpPr txBox="1"/>
              <p:nvPr/>
            </p:nvSpPr>
            <p:spPr>
              <a:xfrm>
                <a:off x="559574" y="4503362"/>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FF0000"/>
                    </a:solidFill>
                    <a:ea typeface="+mn-lt"/>
                    <a:cs typeface="+mn-lt"/>
                  </a:rPr>
                  <a:t>Attacker</a:t>
                </a:r>
                <a:endParaRPr lang="en-US">
                  <a:ea typeface="+mn-lt"/>
                  <a:cs typeface="+mn-lt"/>
                </a:endParaRPr>
              </a:p>
            </p:txBody>
          </p:sp>
          <p:sp>
            <p:nvSpPr>
              <p:cNvPr id="46" name="TextBox 45">
                <a:extLst>
                  <a:ext uri="{FF2B5EF4-FFF2-40B4-BE49-F238E27FC236}">
                    <a16:creationId xmlns:a16="http://schemas.microsoft.com/office/drawing/2014/main" xmlns="" id="{1E1907AE-BF25-4F66-BA34-123BA4B7C321}"/>
                  </a:ext>
                </a:extLst>
              </p:cNvPr>
              <p:cNvSpPr txBox="1"/>
              <p:nvPr/>
            </p:nvSpPr>
            <p:spPr>
              <a:xfrm>
                <a:off x="9860626" y="5777239"/>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Mining Pool</a:t>
                </a:r>
                <a:endParaRPr lang="en-US">
                  <a:solidFill>
                    <a:srgbClr val="00B050"/>
                  </a:solidFill>
                  <a:ea typeface="+mn-lt"/>
                  <a:cs typeface="+mn-lt"/>
                </a:endParaRPr>
              </a:p>
            </p:txBody>
          </p:sp>
          <p:sp>
            <p:nvSpPr>
              <p:cNvPr id="47" name="TextBox 46">
                <a:extLst>
                  <a:ext uri="{FF2B5EF4-FFF2-40B4-BE49-F238E27FC236}">
                    <a16:creationId xmlns:a16="http://schemas.microsoft.com/office/drawing/2014/main" xmlns="" id="{C9AD6BD3-9E6B-44EE-B5DA-496F3DCD9AB0}"/>
                  </a:ext>
                </a:extLst>
              </p:cNvPr>
              <p:cNvSpPr txBox="1"/>
              <p:nvPr/>
            </p:nvSpPr>
            <p:spPr>
              <a:xfrm>
                <a:off x="8650732" y="2618719"/>
                <a:ext cx="20568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00B050"/>
                    </a:solidFill>
                    <a:ea typeface="+mn-lt"/>
                    <a:cs typeface="+mn-lt"/>
                  </a:rPr>
                  <a:t>Vendor</a:t>
                </a:r>
              </a:p>
            </p:txBody>
          </p:sp>
          <p:sp>
            <p:nvSpPr>
              <p:cNvPr id="48" name="TextBox 47">
                <a:extLst>
                  <a:ext uri="{FF2B5EF4-FFF2-40B4-BE49-F238E27FC236}">
                    <a16:creationId xmlns:a16="http://schemas.microsoft.com/office/drawing/2014/main" xmlns="" id="{6FDE4473-D879-432F-B7FF-D949A3150213}"/>
                  </a:ext>
                </a:extLst>
              </p:cNvPr>
              <p:cNvSpPr txBox="1"/>
              <p:nvPr/>
            </p:nvSpPr>
            <p:spPr>
              <a:xfrm>
                <a:off x="4497542" y="5701620"/>
                <a:ext cx="234184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rgbClr val="7030A0"/>
                    </a:solidFill>
                    <a:ea typeface="+mn-lt"/>
                    <a:cs typeface="+mn-lt"/>
                  </a:rPr>
                  <a:t>Bitcoin Network</a:t>
                </a:r>
                <a:endParaRPr lang="en-US">
                  <a:solidFill>
                    <a:srgbClr val="7030A0"/>
                  </a:solidFill>
                  <a:cs typeface="Calibri"/>
                </a:endParaRPr>
              </a:p>
            </p:txBody>
          </p:sp>
          <p:sp>
            <p:nvSpPr>
              <p:cNvPr id="49" name="TextBox 48">
                <a:extLst>
                  <a:ext uri="{FF2B5EF4-FFF2-40B4-BE49-F238E27FC236}">
                    <a16:creationId xmlns:a16="http://schemas.microsoft.com/office/drawing/2014/main" xmlns="" id="{EB0CF2F1-CF3F-4659-A9C2-ABB073E3F84F}"/>
                  </a:ext>
                </a:extLst>
              </p:cNvPr>
              <p:cNvSpPr txBox="1"/>
              <p:nvPr/>
            </p:nvSpPr>
            <p:spPr>
              <a:xfrm rot="20700000">
                <a:off x="1656399" y="2215966"/>
                <a:ext cx="326671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Transaction to </a:t>
                </a:r>
                <a:r>
                  <a:rPr lang="en-GB" sz="2400" b="1" dirty="0">
                    <a:solidFill>
                      <a:schemeClr val="accent5">
                        <a:lumMod val="50000"/>
                      </a:schemeClr>
                    </a:solidFill>
                    <a:highlight>
                      <a:srgbClr val="FFFF00"/>
                    </a:highlight>
                    <a:ea typeface="+mn-lt"/>
                    <a:cs typeface="+mn-lt"/>
                  </a:rPr>
                  <a:t>vendor</a:t>
                </a:r>
                <a:r>
                  <a:rPr lang="en-GB" sz="2400" b="1" dirty="0">
                    <a:solidFill>
                      <a:schemeClr val="accent5">
                        <a:lumMod val="50000"/>
                      </a:schemeClr>
                    </a:solidFill>
                    <a:ea typeface="+mn-lt"/>
                    <a:cs typeface="+mn-lt"/>
                  </a:rPr>
                  <a:t> </a:t>
                </a:r>
                <a:endParaRPr lang="en-US" sz="2400">
                  <a:solidFill>
                    <a:schemeClr val="accent5">
                      <a:lumMod val="50000"/>
                    </a:schemeClr>
                  </a:solidFill>
                  <a:cs typeface="Calibri"/>
                </a:endParaRPr>
              </a:p>
            </p:txBody>
          </p:sp>
          <p:sp>
            <p:nvSpPr>
              <p:cNvPr id="50" name="TextBox 49">
                <a:extLst>
                  <a:ext uri="{FF2B5EF4-FFF2-40B4-BE49-F238E27FC236}">
                    <a16:creationId xmlns:a16="http://schemas.microsoft.com/office/drawing/2014/main" xmlns="" id="{2364E31F-1B17-4459-9450-1727E914165D}"/>
                  </a:ext>
                </a:extLst>
              </p:cNvPr>
              <p:cNvSpPr txBox="1"/>
              <p:nvPr/>
            </p:nvSpPr>
            <p:spPr>
              <a:xfrm rot="20700000">
                <a:off x="6234027" y="1458903"/>
                <a:ext cx="306894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Transaction to </a:t>
                </a:r>
                <a:r>
                  <a:rPr lang="en-GB" sz="2400" b="1" dirty="0">
                    <a:solidFill>
                      <a:schemeClr val="accent5">
                        <a:lumMod val="50000"/>
                      </a:schemeClr>
                    </a:solidFill>
                    <a:highlight>
                      <a:srgbClr val="FFFF00"/>
                    </a:highlight>
                    <a:ea typeface="+mn-lt"/>
                    <a:cs typeface="+mn-lt"/>
                  </a:rPr>
                  <a:t>vendor</a:t>
                </a:r>
                <a:r>
                  <a:rPr lang="en-GB" sz="2400" b="1" dirty="0">
                    <a:solidFill>
                      <a:schemeClr val="accent5">
                        <a:lumMod val="50000"/>
                      </a:schemeClr>
                    </a:solidFill>
                    <a:ea typeface="+mn-lt"/>
                    <a:cs typeface="+mn-lt"/>
                  </a:rPr>
                  <a:t> </a:t>
                </a:r>
                <a:endParaRPr lang="en-US" sz="2400">
                  <a:solidFill>
                    <a:schemeClr val="accent5">
                      <a:lumMod val="50000"/>
                    </a:schemeClr>
                  </a:solidFill>
                  <a:cs typeface="Calibri"/>
                </a:endParaRPr>
              </a:p>
            </p:txBody>
          </p:sp>
          <p:sp>
            <p:nvSpPr>
              <p:cNvPr id="51" name="TextBox 50">
                <a:extLst>
                  <a:ext uri="{FF2B5EF4-FFF2-40B4-BE49-F238E27FC236}">
                    <a16:creationId xmlns:a16="http://schemas.microsoft.com/office/drawing/2014/main" xmlns="" id="{CA6648CD-B9D2-4892-AA6C-33D03BB494A2}"/>
                  </a:ext>
                </a:extLst>
              </p:cNvPr>
              <p:cNvSpPr txBox="1"/>
              <p:nvPr/>
            </p:nvSpPr>
            <p:spPr>
              <a:xfrm rot="1260000">
                <a:off x="1520051" y="3999289"/>
                <a:ext cx="3255078"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Transaction to </a:t>
                </a:r>
                <a:endParaRPr lang="en-US" sz="2400">
                  <a:solidFill>
                    <a:schemeClr val="accent5">
                      <a:lumMod val="50000"/>
                    </a:schemeClr>
                  </a:solidFill>
                  <a:ea typeface="+mn-lt"/>
                  <a:cs typeface="+mn-lt"/>
                </a:endParaRPr>
              </a:p>
              <a:p>
                <a:pPr algn="ctr"/>
                <a:r>
                  <a:rPr lang="en-GB" sz="2400" b="1" dirty="0">
                    <a:solidFill>
                      <a:schemeClr val="accent5">
                        <a:lumMod val="50000"/>
                      </a:schemeClr>
                    </a:solidFill>
                    <a:highlight>
                      <a:srgbClr val="FFFF00"/>
                    </a:highlight>
                    <a:ea typeface="+mn-lt"/>
                    <a:cs typeface="+mn-lt"/>
                  </a:rPr>
                  <a:t>colluding</a:t>
                </a:r>
                <a:r>
                  <a:rPr lang="en-GB" sz="2400" b="1" dirty="0">
                    <a:solidFill>
                      <a:schemeClr val="accent5">
                        <a:lumMod val="50000"/>
                      </a:schemeClr>
                    </a:solidFill>
                    <a:ea typeface="+mn-lt"/>
                    <a:cs typeface="+mn-lt"/>
                  </a:rPr>
                  <a:t> address</a:t>
                </a:r>
                <a:endParaRPr lang="en-US" sz="2400" dirty="0">
                  <a:solidFill>
                    <a:schemeClr val="accent5">
                      <a:lumMod val="50000"/>
                    </a:schemeClr>
                  </a:solidFill>
                  <a:cs typeface="Calibri"/>
                </a:endParaRPr>
              </a:p>
            </p:txBody>
          </p:sp>
          <p:sp>
            <p:nvSpPr>
              <p:cNvPr id="52" name="TextBox 51">
                <a:extLst>
                  <a:ext uri="{FF2B5EF4-FFF2-40B4-BE49-F238E27FC236}">
                    <a16:creationId xmlns:a16="http://schemas.microsoft.com/office/drawing/2014/main" xmlns="" id="{BD52D9F3-484D-449C-B6DC-860E3EF671FA}"/>
                  </a:ext>
                </a:extLst>
              </p:cNvPr>
              <p:cNvSpPr txBox="1"/>
              <p:nvPr/>
            </p:nvSpPr>
            <p:spPr>
              <a:xfrm rot="1260000">
                <a:off x="5852480" y="5133245"/>
                <a:ext cx="2708299"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accent5">
                        <a:lumMod val="50000"/>
                      </a:schemeClr>
                    </a:solidFill>
                    <a:ea typeface="+mn-lt"/>
                    <a:cs typeface="+mn-lt"/>
                  </a:rPr>
                  <a:t>Transaction to </a:t>
                </a:r>
                <a:endParaRPr lang="en-US" sz="2400">
                  <a:solidFill>
                    <a:schemeClr val="accent5">
                      <a:lumMod val="50000"/>
                    </a:schemeClr>
                  </a:solidFill>
                  <a:ea typeface="+mn-lt"/>
                  <a:cs typeface="+mn-lt"/>
                </a:endParaRPr>
              </a:p>
              <a:p>
                <a:pPr algn="ctr"/>
                <a:r>
                  <a:rPr lang="en-GB" sz="2400" b="1" dirty="0">
                    <a:solidFill>
                      <a:schemeClr val="accent5">
                        <a:lumMod val="50000"/>
                      </a:schemeClr>
                    </a:solidFill>
                    <a:highlight>
                      <a:srgbClr val="FFFF00"/>
                    </a:highlight>
                    <a:ea typeface="+mn-lt"/>
                    <a:cs typeface="+mn-lt"/>
                  </a:rPr>
                  <a:t>colluding</a:t>
                </a:r>
                <a:r>
                  <a:rPr lang="en-GB" sz="2400" b="1" dirty="0">
                    <a:solidFill>
                      <a:schemeClr val="accent5">
                        <a:lumMod val="50000"/>
                      </a:schemeClr>
                    </a:solidFill>
                    <a:ea typeface="+mn-lt"/>
                    <a:cs typeface="+mn-lt"/>
                  </a:rPr>
                  <a:t> address</a:t>
                </a:r>
                <a:endParaRPr lang="en-US" sz="2400" dirty="0">
                  <a:solidFill>
                    <a:schemeClr val="accent5">
                      <a:lumMod val="50000"/>
                    </a:schemeClr>
                  </a:solidFill>
                  <a:cs typeface="Calibri"/>
                </a:endParaRPr>
              </a:p>
            </p:txBody>
          </p:sp>
        </p:grpSp>
        <p:sp>
          <p:nvSpPr>
            <p:cNvPr id="5" name="Cloud 4">
              <a:extLst>
                <a:ext uri="{FF2B5EF4-FFF2-40B4-BE49-F238E27FC236}">
                  <a16:creationId xmlns:a16="http://schemas.microsoft.com/office/drawing/2014/main" xmlns="" id="{7A00A934-D39E-479E-9D4C-C4FE1A3DB196}"/>
                </a:ext>
              </a:extLst>
            </p:cNvPr>
            <p:cNvSpPr/>
            <p:nvPr/>
          </p:nvSpPr>
          <p:spPr>
            <a:xfrm>
              <a:off x="4661579" y="1680473"/>
              <a:ext cx="2006792" cy="3391189"/>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Scroll: Horizontal 57">
            <a:extLst>
              <a:ext uri="{FF2B5EF4-FFF2-40B4-BE49-F238E27FC236}">
                <a16:creationId xmlns:a16="http://schemas.microsoft.com/office/drawing/2014/main" xmlns="" id="{D948DA96-5D5A-432A-9F8D-BD3FB50370D5}"/>
              </a:ext>
            </a:extLst>
          </p:cNvPr>
          <p:cNvSpPr/>
          <p:nvPr/>
        </p:nvSpPr>
        <p:spPr>
          <a:xfrm>
            <a:off x="339190" y="4777008"/>
            <a:ext cx="5717903"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2. </a:t>
            </a:r>
            <a:r>
              <a:rPr lang="en-GB" sz="2400" b="1" dirty="0" err="1">
                <a:ea typeface="+mn-lt"/>
                <a:cs typeface="+mn-lt"/>
              </a:rPr>
              <a:t>TX</a:t>
            </a:r>
            <a:r>
              <a:rPr lang="en-GB" sz="2400" b="1" baseline="-25000" dirty="0" err="1">
                <a:ea typeface="+mn-lt"/>
                <a:cs typeface="+mn-lt"/>
              </a:rPr>
              <a:t>a</a:t>
            </a:r>
            <a:r>
              <a:rPr lang="en-GB" sz="2400" b="1" dirty="0">
                <a:ea typeface="+mn-lt"/>
                <a:cs typeface="+mn-lt"/>
              </a:rPr>
              <a:t> is mined as valid into the blockchain</a:t>
            </a:r>
            <a:endParaRPr lang="en-US" sz="2400" b="1" dirty="0">
              <a:cs typeface="Calibri"/>
            </a:endParaRPr>
          </a:p>
        </p:txBody>
      </p:sp>
      <p:sp>
        <p:nvSpPr>
          <p:cNvPr id="59" name="Scroll: Horizontal 58">
            <a:extLst>
              <a:ext uri="{FF2B5EF4-FFF2-40B4-BE49-F238E27FC236}">
                <a16:creationId xmlns:a16="http://schemas.microsoft.com/office/drawing/2014/main" xmlns="" id="{FC8B1F5F-977C-4418-A6AE-C66B2424D225}"/>
              </a:ext>
            </a:extLst>
          </p:cNvPr>
          <p:cNvSpPr/>
          <p:nvPr/>
        </p:nvSpPr>
        <p:spPr>
          <a:xfrm>
            <a:off x="339189" y="5922915"/>
            <a:ext cx="9429018" cy="581680"/>
          </a:xfrm>
          <a:prstGeom prst="horizontalScroll">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400" b="1" dirty="0">
                <a:ea typeface="+mn-lt"/>
                <a:cs typeface="+mn-lt"/>
              </a:rPr>
              <a:t>3. The attacker gets TX</a:t>
            </a:r>
            <a:r>
              <a:rPr lang="en-GB" sz="2400" b="1" baseline="-25000" dirty="0">
                <a:ea typeface="+mn-lt"/>
                <a:cs typeface="+mn-lt"/>
              </a:rPr>
              <a:t>v</a:t>
            </a:r>
            <a:r>
              <a:rPr lang="en-GB" sz="2400" b="1" dirty="0">
                <a:ea typeface="+mn-lt"/>
                <a:cs typeface="+mn-lt"/>
              </a:rPr>
              <a:t> ’s output before the vendor detects </a:t>
            </a:r>
            <a:r>
              <a:rPr lang="en-GB" sz="2400" b="1" dirty="0" err="1">
                <a:ea typeface="+mn-lt"/>
                <a:cs typeface="+mn-lt"/>
              </a:rPr>
              <a:t>misbehavior</a:t>
            </a:r>
            <a:endParaRPr lang="en-US" sz="2400" b="1" dirty="0" err="1">
              <a:cs typeface="Calibri"/>
            </a:endParaRPr>
          </a:p>
        </p:txBody>
      </p:sp>
    </p:spTree>
    <p:extLst>
      <p:ext uri="{BB962C8B-B14F-4D97-AF65-F5344CB8AC3E}">
        <p14:creationId xmlns:p14="http://schemas.microsoft.com/office/powerpoint/2010/main" val="10861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D4D9E58-DE8D-47D9-ACED-B12A8C69F161}"/>
              </a:ext>
            </a:extLst>
          </p:cNvPr>
          <p:cNvSpPr>
            <a:spLocks noGrp="1"/>
          </p:cNvSpPr>
          <p:nvPr>
            <p:ph type="title"/>
          </p:nvPr>
        </p:nvSpPr>
        <p:spPr/>
        <p:txBody>
          <a:bodyPr/>
          <a:lstStyle/>
          <a:p>
            <a:r>
              <a:rPr lang="en-US" dirty="0">
                <a:latin typeface="Arial Rounded MT Bold"/>
              </a:rPr>
              <a:t>Common Risk: Transaction Privacy Leakage</a:t>
            </a:r>
            <a:endParaRPr lang="en-US" dirty="0"/>
          </a:p>
        </p:txBody>
      </p:sp>
      <p:sp>
        <p:nvSpPr>
          <p:cNvPr id="39" name="TextBox 38">
            <a:extLst>
              <a:ext uri="{FF2B5EF4-FFF2-40B4-BE49-F238E27FC236}">
                <a16:creationId xmlns:a16="http://schemas.microsoft.com/office/drawing/2014/main" xmlns="" id="{731C6C0A-937E-40ED-AD88-CFAA7B184F30}"/>
              </a:ext>
            </a:extLst>
          </p:cNvPr>
          <p:cNvSpPr txBox="1"/>
          <p:nvPr/>
        </p:nvSpPr>
        <p:spPr>
          <a:xfrm>
            <a:off x="11341769" y="6275137"/>
            <a:ext cx="7914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3</a:t>
            </a:r>
            <a:endParaRPr lang="en-US" sz="3200" b="1" dirty="0">
              <a:cs typeface="Calibri"/>
            </a:endParaRPr>
          </a:p>
        </p:txBody>
      </p:sp>
      <p:sp>
        <p:nvSpPr>
          <p:cNvPr id="7" name="TextBox 6">
            <a:extLst>
              <a:ext uri="{FF2B5EF4-FFF2-40B4-BE49-F238E27FC236}">
                <a16:creationId xmlns:a16="http://schemas.microsoft.com/office/drawing/2014/main" xmlns="" id="{451A5A52-67B0-4A03-806E-873D07ACC002}"/>
              </a:ext>
            </a:extLst>
          </p:cNvPr>
          <p:cNvSpPr txBox="1"/>
          <p:nvPr/>
        </p:nvSpPr>
        <p:spPr>
          <a:xfrm>
            <a:off x="786431" y="2386049"/>
            <a:ext cx="447078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sz="2400" dirty="0">
              <a:solidFill>
                <a:srgbClr val="00B050"/>
              </a:solidFill>
              <a:cs typeface="Calibri"/>
            </a:endParaRPr>
          </a:p>
        </p:txBody>
      </p:sp>
      <p:grpSp>
        <p:nvGrpSpPr>
          <p:cNvPr id="13" name="Group 12">
            <a:extLst>
              <a:ext uri="{FF2B5EF4-FFF2-40B4-BE49-F238E27FC236}">
                <a16:creationId xmlns:a16="http://schemas.microsoft.com/office/drawing/2014/main" xmlns="" id="{4474B111-A18A-425B-AF67-1E39E45AE2DF}"/>
              </a:ext>
            </a:extLst>
          </p:cNvPr>
          <p:cNvGrpSpPr/>
          <p:nvPr/>
        </p:nvGrpSpPr>
        <p:grpSpPr>
          <a:xfrm>
            <a:off x="94232" y="955119"/>
            <a:ext cx="12038434" cy="2133017"/>
            <a:chOff x="94232" y="955119"/>
            <a:chExt cx="12038434" cy="2133017"/>
          </a:xfrm>
        </p:grpSpPr>
        <p:pic>
          <p:nvPicPr>
            <p:cNvPr id="2" name="Picture 3">
              <a:extLst>
                <a:ext uri="{FF2B5EF4-FFF2-40B4-BE49-F238E27FC236}">
                  <a16:creationId xmlns:a16="http://schemas.microsoft.com/office/drawing/2014/main" xmlns="" id="{A434C570-5188-486F-9D13-5F9F8EB6AA3A}"/>
                </a:ext>
              </a:extLst>
            </p:cNvPr>
            <p:cNvPicPr>
              <a:picLocks noChangeAspect="1"/>
            </p:cNvPicPr>
            <p:nvPr/>
          </p:nvPicPr>
          <p:blipFill>
            <a:blip r:embed="rId2"/>
            <a:stretch>
              <a:fillRect/>
            </a:stretch>
          </p:blipFill>
          <p:spPr>
            <a:xfrm>
              <a:off x="1362292" y="1546870"/>
              <a:ext cx="3324879" cy="838412"/>
            </a:xfrm>
            <a:prstGeom prst="rect">
              <a:avLst/>
            </a:prstGeom>
          </p:spPr>
        </p:pic>
        <p:sp>
          <p:nvSpPr>
            <p:cNvPr id="8" name="TextBox 7">
              <a:extLst>
                <a:ext uri="{FF2B5EF4-FFF2-40B4-BE49-F238E27FC236}">
                  <a16:creationId xmlns:a16="http://schemas.microsoft.com/office/drawing/2014/main" xmlns="" id="{3B91E2E6-7257-44D2-8BB4-5BAEAE334D67}"/>
                </a:ext>
              </a:extLst>
            </p:cNvPr>
            <p:cNvSpPr txBox="1"/>
            <p:nvPr/>
          </p:nvSpPr>
          <p:spPr>
            <a:xfrm>
              <a:off x="94232" y="955119"/>
              <a:ext cx="120384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a:solidFill>
                    <a:schemeClr val="accent5">
                      <a:lumMod val="50000"/>
                    </a:schemeClr>
                  </a:solidFill>
                  <a:ea typeface="+mn-lt"/>
                  <a:cs typeface="+mn-lt"/>
                </a:rPr>
                <a:t> A new transaction </a:t>
              </a:r>
              <a:r>
                <a:rPr lang="en-GB" sz="2400" b="1">
                  <a:solidFill>
                    <a:schemeClr val="accent5">
                      <a:lumMod val="50000"/>
                    </a:schemeClr>
                  </a:solidFill>
                  <a:highlight>
                    <a:srgbClr val="FFFF00"/>
                  </a:highlight>
                  <a:ea typeface="+mn-lt"/>
                  <a:cs typeface="+mn-lt"/>
                </a:rPr>
                <a:t>(the star)</a:t>
              </a:r>
              <a:r>
                <a:rPr lang="en-GB" sz="2400" b="1">
                  <a:solidFill>
                    <a:schemeClr val="accent5">
                      <a:lumMod val="50000"/>
                    </a:schemeClr>
                  </a:solidFill>
                  <a:ea typeface="+mn-lt"/>
                  <a:cs typeface="+mn-lt"/>
                </a:rPr>
                <a:t> which spends an available coin </a:t>
              </a:r>
              <a:r>
                <a:rPr lang="en-GB" sz="2400" b="1">
                  <a:solidFill>
                    <a:schemeClr val="accent5">
                      <a:lumMod val="50000"/>
                    </a:schemeClr>
                  </a:solidFill>
                  <a:highlight>
                    <a:srgbClr val="FFFF00"/>
                  </a:highlight>
                  <a:ea typeface="+mn-lt"/>
                  <a:cs typeface="+mn-lt"/>
                </a:rPr>
                <a:t>(the second circle from the right)</a:t>
              </a:r>
            </a:p>
          </p:txBody>
        </p:sp>
        <p:sp>
          <p:nvSpPr>
            <p:cNvPr id="9" name="Rectangle: Rounded Corners 8">
              <a:extLst>
                <a:ext uri="{FF2B5EF4-FFF2-40B4-BE49-F238E27FC236}">
                  <a16:creationId xmlns:a16="http://schemas.microsoft.com/office/drawing/2014/main" xmlns="" id="{E08C3AAA-B263-4874-BA60-851C53DA7299}"/>
                </a:ext>
              </a:extLst>
            </p:cNvPr>
            <p:cNvSpPr/>
            <p:nvPr/>
          </p:nvSpPr>
          <p:spPr>
            <a:xfrm>
              <a:off x="723609" y="2483190"/>
              <a:ext cx="4601083" cy="60494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ea typeface="+mn-lt"/>
                  <a:cs typeface="+mn-lt"/>
                </a:rPr>
                <a:t>Transactions and tracing in </a:t>
              </a:r>
              <a:r>
                <a:rPr lang="en-GB" sz="2400" b="1">
                  <a:solidFill>
                    <a:srgbClr val="FF0000"/>
                  </a:solidFill>
                  <a:ea typeface="+mn-lt"/>
                  <a:cs typeface="+mn-lt"/>
                </a:rPr>
                <a:t>Bitcoin</a:t>
              </a:r>
              <a:endParaRPr lang="en-US" sz="2400" b="1">
                <a:solidFill>
                  <a:srgbClr val="FF0000"/>
                </a:solidFill>
                <a:cs typeface="Calibri"/>
              </a:endParaRPr>
            </a:p>
          </p:txBody>
        </p:sp>
      </p:grpSp>
      <p:grpSp>
        <p:nvGrpSpPr>
          <p:cNvPr id="14" name="Group 13">
            <a:extLst>
              <a:ext uri="{FF2B5EF4-FFF2-40B4-BE49-F238E27FC236}">
                <a16:creationId xmlns:a16="http://schemas.microsoft.com/office/drawing/2014/main" xmlns="" id="{AC5542E4-D4D9-429E-8477-1BAA525B49B0}"/>
              </a:ext>
            </a:extLst>
          </p:cNvPr>
          <p:cNvGrpSpPr/>
          <p:nvPr/>
        </p:nvGrpSpPr>
        <p:grpSpPr>
          <a:xfrm>
            <a:off x="6377533" y="1433319"/>
            <a:ext cx="5124594" cy="1654816"/>
            <a:chOff x="6377533" y="1433319"/>
            <a:chExt cx="5124594" cy="1654816"/>
          </a:xfrm>
        </p:grpSpPr>
        <p:pic>
          <p:nvPicPr>
            <p:cNvPr id="4" name="Picture 5" descr="Shape, circle&#10;&#10;Description automatically generated">
              <a:extLst>
                <a:ext uri="{FF2B5EF4-FFF2-40B4-BE49-F238E27FC236}">
                  <a16:creationId xmlns:a16="http://schemas.microsoft.com/office/drawing/2014/main" xmlns="" id="{D08E52AC-2CAB-4802-B2D7-B448FA4B8674}"/>
                </a:ext>
              </a:extLst>
            </p:cNvPr>
            <p:cNvPicPr>
              <a:picLocks noChangeAspect="1"/>
            </p:cNvPicPr>
            <p:nvPr/>
          </p:nvPicPr>
          <p:blipFill>
            <a:blip r:embed="rId3"/>
            <a:stretch>
              <a:fillRect/>
            </a:stretch>
          </p:blipFill>
          <p:spPr>
            <a:xfrm>
              <a:off x="7272155" y="1433319"/>
              <a:ext cx="3336513" cy="960812"/>
            </a:xfrm>
            <a:prstGeom prst="rect">
              <a:avLst/>
            </a:prstGeom>
          </p:spPr>
        </p:pic>
        <p:sp>
          <p:nvSpPr>
            <p:cNvPr id="35" name="Rectangle: Rounded Corners 34">
              <a:extLst>
                <a:ext uri="{FF2B5EF4-FFF2-40B4-BE49-F238E27FC236}">
                  <a16:creationId xmlns:a16="http://schemas.microsoft.com/office/drawing/2014/main" xmlns="" id="{1E61FC36-7E70-42C4-90C2-86F1ABA5D6FF}"/>
                </a:ext>
              </a:extLst>
            </p:cNvPr>
            <p:cNvSpPr/>
            <p:nvPr/>
          </p:nvSpPr>
          <p:spPr>
            <a:xfrm>
              <a:off x="6377533" y="2483189"/>
              <a:ext cx="5124594" cy="60494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a:ea typeface="+mn-lt"/>
                  <a:cs typeface="+mn-lt"/>
                </a:rPr>
                <a:t>Transactions and tracing in </a:t>
              </a:r>
              <a:r>
                <a:rPr lang="en-GB" sz="2400" b="1">
                  <a:solidFill>
                    <a:srgbClr val="FF0000"/>
                  </a:solidFill>
                  <a:ea typeface="+mn-lt"/>
                  <a:cs typeface="+mn-lt"/>
                </a:rPr>
                <a:t>Cryptonote</a:t>
              </a:r>
              <a:endParaRPr lang="en-US" sz="2400" b="1">
                <a:solidFill>
                  <a:srgbClr val="FF0000"/>
                </a:solidFill>
                <a:cs typeface="Calibri"/>
              </a:endParaRPr>
            </a:p>
          </p:txBody>
        </p:sp>
      </p:grpSp>
      <p:sp>
        <p:nvSpPr>
          <p:cNvPr id="10" name="TextBox 9">
            <a:extLst>
              <a:ext uri="{FF2B5EF4-FFF2-40B4-BE49-F238E27FC236}">
                <a16:creationId xmlns:a16="http://schemas.microsoft.com/office/drawing/2014/main" xmlns="" id="{75E64F10-A766-43CA-9199-FAF97179CC1E}"/>
              </a:ext>
            </a:extLst>
          </p:cNvPr>
          <p:cNvSpPr txBox="1"/>
          <p:nvPr/>
        </p:nvSpPr>
        <p:spPr>
          <a:xfrm>
            <a:off x="678089" y="3429436"/>
            <a:ext cx="42206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000" b="1" dirty="0">
              <a:solidFill>
                <a:srgbClr val="002060"/>
              </a:solidFill>
              <a:cs typeface="Calibri"/>
            </a:endParaRPr>
          </a:p>
        </p:txBody>
      </p:sp>
      <p:sp>
        <p:nvSpPr>
          <p:cNvPr id="11" name="TextBox 10">
            <a:extLst>
              <a:ext uri="{FF2B5EF4-FFF2-40B4-BE49-F238E27FC236}">
                <a16:creationId xmlns:a16="http://schemas.microsoft.com/office/drawing/2014/main" xmlns="" id="{013A9A62-7391-4C17-9C31-C17D2036AEFD}"/>
              </a:ext>
            </a:extLst>
          </p:cNvPr>
          <p:cNvSpPr txBox="1"/>
          <p:nvPr/>
        </p:nvSpPr>
        <p:spPr>
          <a:xfrm>
            <a:off x="491953" y="3429436"/>
            <a:ext cx="4802345" cy="1697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400" b="1" dirty="0">
                <a:solidFill>
                  <a:schemeClr val="accent5">
                    <a:lumMod val="50000"/>
                  </a:schemeClr>
                </a:solidFill>
                <a:ea typeface="+mn-lt"/>
                <a:cs typeface="+mn-lt"/>
              </a:rPr>
              <a:t>Each </a:t>
            </a:r>
            <a:r>
              <a:rPr lang="en-GB" sz="2400" b="1" dirty="0">
                <a:solidFill>
                  <a:schemeClr val="accent5">
                    <a:lumMod val="50000"/>
                  </a:schemeClr>
                </a:solidFill>
                <a:highlight>
                  <a:srgbClr val="FFFF00"/>
                </a:highlight>
                <a:ea typeface="+mn-lt"/>
                <a:cs typeface="+mn-lt"/>
              </a:rPr>
              <a:t>transaction input</a:t>
            </a:r>
            <a:r>
              <a:rPr lang="en-GB" sz="2400" b="1" dirty="0">
                <a:solidFill>
                  <a:schemeClr val="accent5">
                    <a:lumMod val="50000"/>
                  </a:schemeClr>
                </a:solidFill>
                <a:ea typeface="+mn-lt"/>
                <a:cs typeface="+mn-lt"/>
              </a:rPr>
              <a:t> explicitly </a:t>
            </a:r>
            <a:r>
              <a:rPr lang="en-GB" sz="2400" b="1" dirty="0">
                <a:solidFill>
                  <a:schemeClr val="accent5">
                    <a:lumMod val="50000"/>
                  </a:schemeClr>
                </a:solidFill>
                <a:highlight>
                  <a:srgbClr val="00FF00"/>
                </a:highlight>
                <a:ea typeface="+mn-lt"/>
                <a:cs typeface="+mn-lt"/>
              </a:rPr>
              <a:t>identifies the coin being spent</a:t>
            </a:r>
            <a:r>
              <a:rPr lang="en-GB" sz="2400" b="1" dirty="0">
                <a:solidFill>
                  <a:schemeClr val="accent5">
                    <a:lumMod val="50000"/>
                  </a:schemeClr>
                </a:solidFill>
                <a:ea typeface="+mn-lt"/>
                <a:cs typeface="+mn-lt"/>
              </a:rPr>
              <a:t>, thus forming a linkage graph</a:t>
            </a:r>
            <a:endParaRPr lang="en-US" sz="2400" b="1" dirty="0">
              <a:solidFill>
                <a:schemeClr val="accent5">
                  <a:lumMod val="50000"/>
                </a:schemeClr>
              </a:solidFill>
              <a:cs typeface="Calibri" panose="020F0502020204030204"/>
            </a:endParaRPr>
          </a:p>
        </p:txBody>
      </p:sp>
      <p:sp>
        <p:nvSpPr>
          <p:cNvPr id="45" name="TextBox 44">
            <a:extLst>
              <a:ext uri="{FF2B5EF4-FFF2-40B4-BE49-F238E27FC236}">
                <a16:creationId xmlns:a16="http://schemas.microsoft.com/office/drawing/2014/main" xmlns="" id="{BFA46BBD-59BD-4EBE-AE57-D0B059028A3D}"/>
              </a:ext>
            </a:extLst>
          </p:cNvPr>
          <p:cNvSpPr txBox="1"/>
          <p:nvPr/>
        </p:nvSpPr>
        <p:spPr>
          <a:xfrm>
            <a:off x="5324692" y="3429434"/>
            <a:ext cx="68101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ü"/>
            </a:pPr>
            <a:r>
              <a:rPr lang="en-GB" sz="2400" b="1" dirty="0">
                <a:solidFill>
                  <a:schemeClr val="accent5">
                    <a:lumMod val="50000"/>
                  </a:schemeClr>
                </a:solidFill>
                <a:ea typeface="+mn-lt"/>
                <a:cs typeface="+mn-lt"/>
              </a:rPr>
              <a:t>Each </a:t>
            </a:r>
            <a:r>
              <a:rPr lang="en-GB" sz="2400" b="1" dirty="0">
                <a:solidFill>
                  <a:schemeClr val="accent5">
                    <a:lumMod val="50000"/>
                  </a:schemeClr>
                </a:solidFill>
                <a:highlight>
                  <a:srgbClr val="FFFF00"/>
                </a:highlight>
                <a:ea typeface="+mn-lt"/>
                <a:cs typeface="+mn-lt"/>
              </a:rPr>
              <a:t>transaction input</a:t>
            </a:r>
            <a:r>
              <a:rPr lang="en-GB" sz="2400" b="1" dirty="0">
                <a:solidFill>
                  <a:schemeClr val="accent5">
                    <a:lumMod val="50000"/>
                  </a:schemeClr>
                </a:solidFill>
                <a:ea typeface="+mn-lt"/>
                <a:cs typeface="+mn-lt"/>
              </a:rPr>
              <a:t> </a:t>
            </a:r>
            <a:r>
              <a:rPr lang="en-GB" sz="2400" b="1" dirty="0">
                <a:solidFill>
                  <a:schemeClr val="accent5">
                    <a:lumMod val="50000"/>
                  </a:schemeClr>
                </a:solidFill>
                <a:highlight>
                  <a:srgbClr val="00FF00"/>
                </a:highlight>
                <a:ea typeface="+mn-lt"/>
                <a:cs typeface="+mn-lt"/>
              </a:rPr>
              <a:t>identifies a set of coins</a:t>
            </a:r>
            <a:r>
              <a:rPr lang="en-GB" sz="2400" b="1" dirty="0">
                <a:solidFill>
                  <a:schemeClr val="accent5">
                    <a:lumMod val="50000"/>
                  </a:schemeClr>
                </a:solidFill>
                <a:ea typeface="+mn-lt"/>
                <a:cs typeface="+mn-lt"/>
              </a:rPr>
              <a:t>, including the real coin along with several chaff coins called “</a:t>
            </a:r>
            <a:r>
              <a:rPr lang="en-GB" sz="2400" b="1" dirty="0" err="1">
                <a:solidFill>
                  <a:schemeClr val="accent5">
                    <a:lumMod val="50000"/>
                  </a:schemeClr>
                </a:solidFill>
                <a:ea typeface="+mn-lt"/>
                <a:cs typeface="+mn-lt"/>
              </a:rPr>
              <a:t>mixins</a:t>
            </a:r>
            <a:r>
              <a:rPr lang="en-GB" sz="2400" b="1" dirty="0">
                <a:solidFill>
                  <a:schemeClr val="accent5">
                    <a:lumMod val="50000"/>
                  </a:schemeClr>
                </a:solidFill>
                <a:ea typeface="+mn-lt"/>
                <a:cs typeface="+mn-lt"/>
              </a:rPr>
              <a:t>.”</a:t>
            </a:r>
            <a:endParaRPr lang="en-US" sz="2400" dirty="0">
              <a:solidFill>
                <a:schemeClr val="accent5">
                  <a:lumMod val="50000"/>
                </a:schemeClr>
              </a:solidFill>
              <a:cs typeface="Calibri"/>
            </a:endParaRPr>
          </a:p>
          <a:p>
            <a:pPr marL="800100" lvl="1" indent="-342900">
              <a:lnSpc>
                <a:spcPct val="150000"/>
              </a:lnSpc>
              <a:buFont typeface="Wingdings"/>
              <a:buChar char="ü"/>
            </a:pPr>
            <a:r>
              <a:rPr lang="en-GB" sz="2400" b="1" dirty="0">
                <a:solidFill>
                  <a:schemeClr val="accent5">
                    <a:lumMod val="50000"/>
                  </a:schemeClr>
                </a:solidFill>
              </a:rPr>
              <a:t>Many</a:t>
            </a:r>
            <a:r>
              <a:rPr lang="en-GB" sz="2400" b="1" dirty="0">
                <a:solidFill>
                  <a:schemeClr val="accent5">
                    <a:lumMod val="50000"/>
                  </a:schemeClr>
                </a:solidFill>
                <a:highlight>
                  <a:srgbClr val="00FFFF"/>
                </a:highlight>
              </a:rPr>
              <a:t> </a:t>
            </a:r>
            <a:r>
              <a:rPr lang="en-GB" sz="2400" b="1" dirty="0" err="1">
                <a:solidFill>
                  <a:schemeClr val="accent5">
                    <a:lumMod val="50000"/>
                  </a:schemeClr>
                </a:solidFill>
                <a:highlight>
                  <a:srgbClr val="00FFFF"/>
                </a:highlight>
              </a:rPr>
              <a:t>mixins</a:t>
            </a:r>
            <a:r>
              <a:rPr lang="en-GB" sz="2400" b="1" dirty="0">
                <a:solidFill>
                  <a:schemeClr val="accent5">
                    <a:lumMod val="50000"/>
                  </a:schemeClr>
                </a:solidFill>
                <a:highlight>
                  <a:srgbClr val="00FFFF"/>
                </a:highlight>
              </a:rPr>
              <a:t> </a:t>
            </a:r>
            <a:r>
              <a:rPr lang="en-GB" sz="2400" b="1" dirty="0">
                <a:solidFill>
                  <a:schemeClr val="accent5">
                    <a:lumMod val="50000"/>
                  </a:schemeClr>
                </a:solidFill>
              </a:rPr>
              <a:t>can</a:t>
            </a:r>
            <a:r>
              <a:rPr lang="en-GB" sz="2400" b="1" dirty="0">
                <a:solidFill>
                  <a:schemeClr val="accent5">
                    <a:lumMod val="50000"/>
                  </a:schemeClr>
                </a:solidFill>
                <a:highlight>
                  <a:srgbClr val="00FF00"/>
                </a:highlight>
              </a:rPr>
              <a:t> </a:t>
            </a:r>
            <a:r>
              <a:rPr lang="en-GB" sz="2400" b="1" dirty="0" smtClean="0">
                <a:solidFill>
                  <a:schemeClr val="accent5">
                    <a:lumMod val="50000"/>
                  </a:schemeClr>
                </a:solidFill>
                <a:highlight>
                  <a:srgbClr val="00FF00"/>
                </a:highlight>
              </a:rPr>
              <a:t>be ruled </a:t>
            </a:r>
            <a:r>
              <a:rPr lang="en-GB" sz="2400" b="1" dirty="0">
                <a:solidFill>
                  <a:schemeClr val="accent5">
                    <a:lumMod val="50000"/>
                  </a:schemeClr>
                </a:solidFill>
                <a:highlight>
                  <a:srgbClr val="00FF00"/>
                </a:highlight>
              </a:rPr>
              <a:t>out by deduction</a:t>
            </a:r>
            <a:endParaRPr lang="en-GB" sz="2400" b="1" dirty="0">
              <a:solidFill>
                <a:schemeClr val="accent5">
                  <a:lumMod val="50000"/>
                </a:schemeClr>
              </a:solidFill>
              <a:highlight>
                <a:srgbClr val="00FF00"/>
              </a:highlight>
              <a:cs typeface="Calibri"/>
            </a:endParaRPr>
          </a:p>
          <a:p>
            <a:pPr marL="800100" lvl="1" indent="-342900">
              <a:lnSpc>
                <a:spcPct val="150000"/>
              </a:lnSpc>
              <a:buFont typeface="Wingdings"/>
              <a:buChar char="ü"/>
            </a:pPr>
            <a:r>
              <a:rPr lang="en-GB" sz="2400" b="1" dirty="0">
                <a:solidFill>
                  <a:schemeClr val="accent5">
                    <a:lumMod val="50000"/>
                  </a:schemeClr>
                </a:solidFill>
              </a:rPr>
              <a:t>The </a:t>
            </a:r>
            <a:r>
              <a:rPr lang="en-GB" sz="2400" b="1" dirty="0">
                <a:solidFill>
                  <a:schemeClr val="accent5">
                    <a:lumMod val="50000"/>
                  </a:schemeClr>
                </a:solidFill>
                <a:highlight>
                  <a:srgbClr val="FFFF00"/>
                </a:highlight>
              </a:rPr>
              <a:t>real input</a:t>
            </a:r>
            <a:r>
              <a:rPr lang="en-GB" sz="2400" b="1" dirty="0">
                <a:solidFill>
                  <a:schemeClr val="accent5">
                    <a:lumMod val="50000"/>
                  </a:schemeClr>
                </a:solidFill>
              </a:rPr>
              <a:t> is usually the </a:t>
            </a:r>
            <a:r>
              <a:rPr lang="en-GB" sz="2400" b="1" dirty="0">
                <a:solidFill>
                  <a:schemeClr val="accent5">
                    <a:lumMod val="50000"/>
                  </a:schemeClr>
                </a:solidFill>
                <a:highlight>
                  <a:srgbClr val="00FFFF"/>
                </a:highlight>
              </a:rPr>
              <a:t>“newest” one</a:t>
            </a:r>
            <a:endParaRPr lang="en-GB" sz="2400" b="1" dirty="0">
              <a:solidFill>
                <a:schemeClr val="accent5">
                  <a:lumMod val="50000"/>
                </a:schemeClr>
              </a:solidFill>
              <a:highlight>
                <a:srgbClr val="00FFFF"/>
              </a:highlight>
              <a:cs typeface="Calibri" panose="020F0502020204030204"/>
            </a:endParaRPr>
          </a:p>
        </p:txBody>
      </p:sp>
    </p:spTree>
    <p:extLst>
      <p:ext uri="{BB962C8B-B14F-4D97-AF65-F5344CB8AC3E}">
        <p14:creationId xmlns:p14="http://schemas.microsoft.com/office/powerpoint/2010/main" val="132264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E8166F7C8C5244BD681241519A27FB" ma:contentTypeVersion="2" ma:contentTypeDescription="Create a new document." ma:contentTypeScope="" ma:versionID="7eadf5a9472944d635470910dec0f1bb">
  <xsd:schema xmlns:xsd="http://www.w3.org/2001/XMLSchema" xmlns:xs="http://www.w3.org/2001/XMLSchema" xmlns:p="http://schemas.microsoft.com/office/2006/metadata/properties" xmlns:ns2="75d148cc-2c75-4cfd-ad1e-f92168bb705b" targetNamespace="http://schemas.microsoft.com/office/2006/metadata/properties" ma:root="true" ma:fieldsID="c44433fccd1e9e0e72e1f46b08ac582c" ns2:_="">
    <xsd:import namespace="75d148cc-2c75-4cfd-ad1e-f92168bb70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d148cc-2c75-4cfd-ad1e-f92168bb7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70E3D0-D92E-4A91-8D51-F03AACC5197E}">
  <ds:schemaRefs>
    <ds:schemaRef ds:uri="http://schemas.microsoft.com/sharepoint/v3/contenttype/forms"/>
  </ds:schemaRefs>
</ds:datastoreItem>
</file>

<file path=customXml/itemProps2.xml><?xml version="1.0" encoding="utf-8"?>
<ds:datastoreItem xmlns:ds="http://schemas.openxmlformats.org/officeDocument/2006/customXml" ds:itemID="{43808DFD-B9E7-487C-AB09-F3A389DBA0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d148cc-2c75-4cfd-ad1e-f92168bb70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F77F8F-64C8-4C1E-9F3C-15CFDEAE289F}">
  <ds:schemaRefs>
    <ds:schemaRef ds:uri="http://purl.org/dc/elements/1.1/"/>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75d148cc-2c75-4cfd-ad1e-f92168bb705b"/>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558</TotalTime>
  <Words>2142</Words>
  <Application>Microsoft Office PowerPoint</Application>
  <PresentationFormat>Widescreen</PresentationFormat>
  <Paragraphs>468</Paragraphs>
  <Slides>46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Narrow</vt:lpstr>
      <vt:lpstr>Arial Rounded MT Bold</vt:lpstr>
      <vt:lpstr>Biome</vt:lpstr>
      <vt:lpstr>Calibri</vt:lpstr>
      <vt:lpstr>Cambria</vt:lpstr>
      <vt:lpstr>Consolas</vt:lpstr>
      <vt:lpstr>Wingdings</vt:lpstr>
      <vt:lpstr>Office Theme</vt:lpstr>
      <vt:lpstr> CS61065: Theory And Applications of Blockchain </vt:lpstr>
      <vt:lpstr>Risks </vt:lpstr>
      <vt:lpstr>Risks </vt:lpstr>
      <vt:lpstr>Common Risk: 51% vulnerability </vt:lpstr>
      <vt:lpstr>Common Risk: 51% vulnerability </vt:lpstr>
      <vt:lpstr>Common Risk: Private key security </vt:lpstr>
      <vt:lpstr>Common Risk: Criminal Activity </vt:lpstr>
      <vt:lpstr>Common Risk: Double Spending</vt:lpstr>
      <vt:lpstr>Common Risk: Transaction Privacy Leakage</vt:lpstr>
      <vt:lpstr>Selfish Mining Attack</vt:lpstr>
      <vt:lpstr>Selfish Mining Attack</vt:lpstr>
      <vt:lpstr>Selfish Mining Attack</vt:lpstr>
      <vt:lpstr>Selfish Mining Attack</vt:lpstr>
      <vt:lpstr>Selfish Mining Attack</vt:lpstr>
      <vt:lpstr>Selfish Mining Attack</vt:lpstr>
      <vt:lpstr>Selfish Mining Attack</vt:lpstr>
      <vt:lpstr>Selfish Mining Attack</vt:lpstr>
      <vt:lpstr>Selfish Mining Attack</vt:lpstr>
      <vt:lpstr>Selfish Mining Attack</vt:lpstr>
      <vt:lpstr>Selfish Mining Attack</vt:lpstr>
      <vt:lpstr>Selfish Mining Attack</vt:lpstr>
      <vt:lpstr>Eclipse Attack</vt:lpstr>
      <vt:lpstr>Eclipse Attack</vt:lpstr>
      <vt:lpstr>Eclipse Attack</vt:lpstr>
      <vt:lpstr>Eclipse Attack</vt:lpstr>
      <vt:lpstr>Eclipse Attack</vt:lpstr>
      <vt:lpstr>Eclipse Attack</vt:lpstr>
      <vt:lpstr>Eclipse Attack</vt:lpstr>
      <vt:lpstr>Eclipse Attack</vt:lpstr>
      <vt:lpstr>Eclipse Attack</vt:lpstr>
      <vt:lpstr>Eclipse Attack</vt:lpstr>
      <vt:lpstr>Front-running Attack</vt:lpstr>
      <vt:lpstr>Front-running Attack</vt:lpstr>
      <vt:lpstr>Front-running Attack</vt:lpstr>
      <vt:lpstr>Front-running Attack</vt:lpstr>
      <vt:lpstr>Front-running Attack</vt:lpstr>
      <vt:lpstr>Tesseract (CCS ‘19)</vt:lpstr>
      <vt:lpstr>Tesseract - Overview</vt:lpstr>
      <vt:lpstr>Trusted Execution Environment - TEE</vt:lpstr>
      <vt:lpstr>Tesseract - Threat Model</vt:lpstr>
      <vt:lpstr>Tesseract - Design</vt:lpstr>
      <vt:lpstr>Tesseract - Steps</vt:lpstr>
      <vt:lpstr>Tesseract - Steps</vt:lpstr>
      <vt:lpstr>Tesseract - Steps</vt:lpstr>
      <vt:lpstr>Tesseract - Eclipse Attacks</vt:lpstr>
      <vt:lpstr>Tesseract - Eclipse Attacks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Aijt</cp:lastModifiedBy>
  <cp:revision>5092</cp:revision>
  <dcterms:created xsi:type="dcterms:W3CDTF">2017-09-14T08:48:41Z</dcterms:created>
  <dcterms:modified xsi:type="dcterms:W3CDTF">2022-12-07T11:01:41Z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0x0101008AE8166F7C8C5244BD681241519A27FB</vt:lpwstr>
  </property>
</Properties>
</file>